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4"/>
  </p:notesMasterIdLst>
  <p:sldIdLst>
    <p:sldId id="297" r:id="rId3"/>
    <p:sldId id="11286" r:id="rId4"/>
    <p:sldId id="11000" r:id="rId5"/>
    <p:sldId id="273" r:id="rId6"/>
    <p:sldId id="104403" r:id="rId7"/>
    <p:sldId id="104388" r:id="rId8"/>
    <p:sldId id="104396" r:id="rId9"/>
    <p:sldId id="104389" r:id="rId10"/>
    <p:sldId id="343" r:id="rId11"/>
    <p:sldId id="104432" r:id="rId12"/>
    <p:sldId id="11346" r:id="rId13"/>
    <p:sldId id="104436" r:id="rId14"/>
    <p:sldId id="322" r:id="rId15"/>
    <p:sldId id="104431" r:id="rId16"/>
    <p:sldId id="104434" r:id="rId17"/>
    <p:sldId id="11344" r:id="rId18"/>
    <p:sldId id="616" r:id="rId19"/>
    <p:sldId id="104433" r:id="rId20"/>
    <p:sldId id="11322" r:id="rId21"/>
    <p:sldId id="11335" r:id="rId22"/>
    <p:sldId id="11336" r:id="rId23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DBF9"/>
    <a:srgbClr val="FFFF4D"/>
    <a:srgbClr val="0033CC"/>
    <a:srgbClr val="175DA0"/>
    <a:srgbClr val="003366"/>
    <a:srgbClr val="450B19"/>
    <a:srgbClr val="7D74DD"/>
    <a:srgbClr val="922827"/>
    <a:srgbClr val="0066CC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47" autoAdjust="0"/>
    <p:restoredTop sz="94259" autoAdjust="0"/>
  </p:normalViewPr>
  <p:slideViewPr>
    <p:cSldViewPr snapToGrid="0">
      <p:cViewPr varScale="1">
        <p:scale>
          <a:sx n="59" d="100"/>
          <a:sy n="59" d="100"/>
        </p:scale>
        <p:origin x="824" y="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5497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00D4FD-899C-4CAB-A09F-D1CD6EFF1935}" type="datetimeFigureOut">
              <a:rPr lang="th-TH" smtClean="0"/>
              <a:pPr/>
              <a:t>14/05/69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220EB5-77B1-4A63-BFA5-93C99994B91E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59605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5463"/>
            <a:ext cx="4673600" cy="2628900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DA5B69-A556-4F1D-8D31-2B0B0C8CE945}" type="slidenum">
              <a:rPr lang="th-TH" smtClean="0"/>
              <a:pPr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6519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04F4B0-1BEE-481A-A682-5EEEF50FF1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321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04F4B0-1BEE-481A-A682-5EEEF50FF1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0380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04F4B0-1BEE-481A-A682-5EEEF50FF1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947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04F4B0-1BEE-481A-A682-5EEEF50FF1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76978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5463"/>
            <a:ext cx="4673600" cy="2628900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DA5B69-A556-4F1D-8D31-2B0B0C8CE945}" type="slidenum">
              <a:rPr lang="th-TH" smtClean="0"/>
              <a:pPr/>
              <a:t>14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6519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91A44-3FDB-0071-80F2-1AAE0E3A0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8C55929F-03DF-B82A-F60B-3AF9ED92B6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311400" y="525463"/>
            <a:ext cx="4673600" cy="2628900"/>
          </a:xfrm>
        </p:spPr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E7622476-0CB9-09A8-4BB7-D6D93B14DF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EDFB4A52-E5F2-3E02-4435-43241501E9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DA5B69-A556-4F1D-8D31-2B0B0C8CE945}" type="slidenum">
              <a:rPr lang="th-TH" smtClean="0"/>
              <a:pPr/>
              <a:t>15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034703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248C-0052-4DBD-8D18-0D240658833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463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EA64B-8DE7-42BA-AF4E-CECA5D8A3E5F}" type="datetimeFigureOut">
              <a:rPr lang="th-TH" smtClean="0"/>
              <a:pPr/>
              <a:t>14/05/69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C64DA-0DEA-4C17-B79E-92DD9758A460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34008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EA64B-8DE7-42BA-AF4E-CECA5D8A3E5F}" type="datetimeFigureOut">
              <a:rPr lang="th-TH" smtClean="0"/>
              <a:pPr/>
              <a:t>14/05/69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C64DA-0DEA-4C17-B79E-92DD9758A460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29312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EA64B-8DE7-42BA-AF4E-CECA5D8A3E5F}" type="datetimeFigureOut">
              <a:rPr lang="th-TH" smtClean="0"/>
              <a:pPr/>
              <a:t>14/05/69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C64DA-0DEA-4C17-B79E-92DD9758A460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604297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60A5107-6B6D-86FC-A78E-37047C57C6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089D42B1-B06B-5D8E-8558-F7A6BD4334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C8E4C97D-2E2A-4355-2E8D-43BD3392F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892FE-39FE-4172-9343-2BDADF327833}" type="datetimeFigureOut">
              <a:rPr lang="th-TH" smtClean="0"/>
              <a:t>14/05/69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606A8DD4-2222-D3D8-5AD4-F5663CA3A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F30DAB7F-9E73-F899-ED4B-F8DB4CCC5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E184D-3126-47DC-813B-D5C0ADA64DF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913711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6DCBDCC-95AB-E4BC-13B1-9787B69FB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18045C61-2DD6-25D1-3DB7-C599A51588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550A6F09-1927-E8D0-7107-7B0E87D9D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892FE-39FE-4172-9343-2BDADF327833}" type="datetimeFigureOut">
              <a:rPr lang="th-TH" smtClean="0"/>
              <a:t>14/05/69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F3D83146-26B0-CABE-AA9B-E49148304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217120D6-A57E-3876-300B-549E48E26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E184D-3126-47DC-813B-D5C0ADA64DF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272547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61D1867-FAFC-F804-A07B-CC37AC0A4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933ACE37-E9AE-D152-F995-511776C8CC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BC1C4722-DB0A-5F0B-8B0D-FEC2E4A94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892FE-39FE-4172-9343-2BDADF327833}" type="datetimeFigureOut">
              <a:rPr lang="th-TH" smtClean="0"/>
              <a:t>14/05/69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D31A9ECC-1ABA-AA40-7A60-784E5F2D8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CB35647D-34D3-B596-4E67-E9B4C74D2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E184D-3126-47DC-813B-D5C0ADA64DF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177540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1264FD1-3E0B-57FD-FE85-D5F650F4D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6019320A-7D17-CA34-92B2-E2371EA04B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2D33F6C3-3A9C-8BB5-176D-FC851550FD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CDC758DF-3458-DC1F-516A-1B5503952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892FE-39FE-4172-9343-2BDADF327833}" type="datetimeFigureOut">
              <a:rPr lang="th-TH" smtClean="0"/>
              <a:t>14/05/69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E0F72CCD-A293-75A5-14DE-C0247E83A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CBEEEF59-93EF-972F-A196-8A641C665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E184D-3126-47DC-813B-D5C0ADA64DF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400054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229A130-71DF-EC69-A9B9-15FEB3F70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D08BE96E-396A-7C8C-A66E-9AC5B9FBCB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C4CFED36-AAFF-771C-392C-DD4EA19E2D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0D0B4788-A43B-68E2-D511-BF8616C19B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1CEF44AE-2C61-9122-E886-7E1C892F82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81DEE9F0-F300-D830-7C52-0BE632801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892FE-39FE-4172-9343-2BDADF327833}" type="datetimeFigureOut">
              <a:rPr lang="th-TH" smtClean="0"/>
              <a:t>14/05/69</a:t>
            </a:fld>
            <a:endParaRPr lang="th-TH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EDF899BC-B5B3-BB4C-02CA-31FAB1B88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82222731-A0E2-833A-DC40-A337F7341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E184D-3126-47DC-813B-D5C0ADA64DF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343139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0A1D80E-CADF-3ACC-8B73-D9737242F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A9F059A0-08D9-E40E-BD6C-25C467FD7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892FE-39FE-4172-9343-2BDADF327833}" type="datetimeFigureOut">
              <a:rPr lang="th-TH" smtClean="0"/>
              <a:t>14/05/69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8654ACF7-B0F1-AFD3-8FB3-771F5ED94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7541A69F-1E94-8029-74F6-D483D55F3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E184D-3126-47DC-813B-D5C0ADA64DF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656973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44997B01-C2E3-0295-1AC5-20F0304D5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892FE-39FE-4172-9343-2BDADF327833}" type="datetimeFigureOut">
              <a:rPr lang="th-TH" smtClean="0"/>
              <a:t>14/05/69</a:t>
            </a:fld>
            <a:endParaRPr lang="th-TH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C3CAD14A-1E45-C747-4A32-5E2C024D0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523D585D-B324-834C-601E-1B6CAF4F6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E184D-3126-47DC-813B-D5C0ADA64DF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970504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1DBAFA2-270D-7501-E9D5-098E3CFD8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90F9C515-F539-70E0-45E0-CED415572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BFE36B6B-B239-A01B-2877-217EFD45F1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8723FCA4-3963-3D40-0D59-9B8AFDE76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892FE-39FE-4172-9343-2BDADF327833}" type="datetimeFigureOut">
              <a:rPr lang="th-TH" smtClean="0"/>
              <a:t>14/05/69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1B02ADE0-D497-8123-EB92-A9C9C063A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36C1129F-B7FF-CEDD-D79D-61B73E19D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E184D-3126-47DC-813B-D5C0ADA64DF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95869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EA64B-8DE7-42BA-AF4E-CECA5D8A3E5F}" type="datetimeFigureOut">
              <a:rPr lang="th-TH" smtClean="0"/>
              <a:pPr/>
              <a:t>14/05/69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C64DA-0DEA-4C17-B79E-92DD9758A460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649521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24C1FBF-804F-3182-6D5B-1561F5C15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DD2DB367-99A8-F5CB-B5F1-2935A2FCCA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63CDAE21-41C3-3BA1-EDD0-F346251D09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A9810AE7-1054-259E-DED5-DDF5DE83B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892FE-39FE-4172-9343-2BDADF327833}" type="datetimeFigureOut">
              <a:rPr lang="th-TH" smtClean="0"/>
              <a:t>14/05/69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6AD0E901-0B73-5799-7CA3-A8E410BBA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9D650CE8-774A-0716-3FB7-094BBA5E8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E184D-3126-47DC-813B-D5C0ADA64DF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286909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2CEE916-09BC-18AF-9422-5BE1D1A8D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86187260-8FA4-B52F-4126-2D433781C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414E8F16-851C-28B0-0EC9-CC78F915D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892FE-39FE-4172-9343-2BDADF327833}" type="datetimeFigureOut">
              <a:rPr lang="th-TH" smtClean="0"/>
              <a:t>14/05/69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F8D960FB-20A5-B697-75E0-78198DD12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326E5A7A-5EE2-C13F-5E79-D9A5065FB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E184D-3126-47DC-813B-D5C0ADA64DF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003563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F62B2FBD-ED89-0DA4-5B8E-D0C936CFC6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D3F49638-B587-3430-1800-B0FCBC5924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550D3BC9-0A1F-BF47-B63C-D5602C229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892FE-39FE-4172-9343-2BDADF327833}" type="datetimeFigureOut">
              <a:rPr lang="th-TH" smtClean="0"/>
              <a:t>14/05/69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C8C2EC9A-B241-9602-6841-6BCA87311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BEE23EC1-2E44-B406-4E91-1AC2C7DD0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E184D-3126-47DC-813B-D5C0ADA64DF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810737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701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EA64B-8DE7-42BA-AF4E-CECA5D8A3E5F}" type="datetimeFigureOut">
              <a:rPr lang="th-TH" smtClean="0"/>
              <a:pPr/>
              <a:t>14/05/69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C64DA-0DEA-4C17-B79E-92DD9758A460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89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EA64B-8DE7-42BA-AF4E-CECA5D8A3E5F}" type="datetimeFigureOut">
              <a:rPr lang="th-TH" smtClean="0"/>
              <a:pPr/>
              <a:t>14/05/69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C64DA-0DEA-4C17-B79E-92DD9758A460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28529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EA64B-8DE7-42BA-AF4E-CECA5D8A3E5F}" type="datetimeFigureOut">
              <a:rPr lang="th-TH" smtClean="0"/>
              <a:pPr/>
              <a:t>14/05/69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C64DA-0DEA-4C17-B79E-92DD9758A460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12716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EA64B-8DE7-42BA-AF4E-CECA5D8A3E5F}" type="datetimeFigureOut">
              <a:rPr lang="th-TH" smtClean="0"/>
              <a:pPr/>
              <a:t>14/05/69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C64DA-0DEA-4C17-B79E-92DD9758A460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37899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EA64B-8DE7-42BA-AF4E-CECA5D8A3E5F}" type="datetimeFigureOut">
              <a:rPr lang="th-TH" smtClean="0"/>
              <a:pPr/>
              <a:t>14/05/69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C64DA-0DEA-4C17-B79E-92DD9758A460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40503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EA64B-8DE7-42BA-AF4E-CECA5D8A3E5F}" type="datetimeFigureOut">
              <a:rPr lang="th-TH" smtClean="0"/>
              <a:pPr/>
              <a:t>14/05/69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C64DA-0DEA-4C17-B79E-92DD9758A460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90969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EA64B-8DE7-42BA-AF4E-CECA5D8A3E5F}" type="datetimeFigureOut">
              <a:rPr lang="th-TH" smtClean="0"/>
              <a:pPr/>
              <a:t>14/05/69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C64DA-0DEA-4C17-B79E-92DD9758A460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54151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EA64B-8DE7-42BA-AF4E-CECA5D8A3E5F}" type="datetimeFigureOut">
              <a:rPr lang="th-TH" smtClean="0"/>
              <a:pPr/>
              <a:t>14/05/69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BC64DA-0DEA-4C17-B79E-92DD9758A460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84457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TH SarabunPSK" panose="020B0500040200020003" pitchFamily="34" charset="-34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816DF66F-93CE-EE3C-B14E-798B00A0E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AFC7E8B7-B98F-0975-202E-1158B4E26A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C138EBC7-0CEE-B0B1-63D2-5227BAD6A6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892FE-39FE-4172-9343-2BDADF327833}" type="datetimeFigureOut">
              <a:rPr lang="th-TH" smtClean="0"/>
              <a:t>14/05/69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32B58F33-271D-00EF-9A7E-C053D59415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8DACB9E1-1749-8F13-AE6B-1F3B925680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FE184D-3126-47DC-813B-D5C0ADA64DF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03466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8763ADD-CB82-6EB5-6019-529218028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875" y="-17749"/>
            <a:ext cx="12223554" cy="6875749"/>
          </a:xfrm>
          <a:prstGeom prst="rect">
            <a:avLst/>
          </a:prstGeom>
        </p:spPr>
      </p:pic>
      <p:sp>
        <p:nvSpPr>
          <p:cNvPr id="2" name="สี่เหลี่ยมผืนผ้า 1"/>
          <p:cNvSpPr/>
          <p:nvPr/>
        </p:nvSpPr>
        <p:spPr>
          <a:xfrm>
            <a:off x="3215680" y="1444102"/>
            <a:ext cx="6048672" cy="6167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524000" y="2420888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h-TH" sz="4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4935446" y="2666846"/>
            <a:ext cx="2304256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263352" y="3754189"/>
            <a:ext cx="11665296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11500" b="1" dirty="0">
                <a:solidFill>
                  <a:srgbClr val="0000FF"/>
                </a:solidFill>
                <a:effectLst>
                  <a:glow rad="76200">
                    <a:schemeClr val="bg1">
                      <a:alpha val="9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“เราทำความ </a:t>
            </a:r>
            <a:r>
              <a:rPr lang="th-TH" sz="11500" b="1" dirty="0">
                <a:solidFill>
                  <a:srgbClr val="FF0000"/>
                </a:solidFill>
                <a:effectLst>
                  <a:glow rad="76200">
                    <a:schemeClr val="bg1">
                      <a:alpha val="9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ดี</a:t>
            </a:r>
            <a:r>
              <a:rPr lang="th-TH" sz="11500" b="1" dirty="0">
                <a:solidFill>
                  <a:srgbClr val="0000FF"/>
                </a:solidFill>
                <a:effectLst>
                  <a:glow rad="76200">
                    <a:schemeClr val="bg1">
                      <a:alpha val="9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 ด้วยหัวใจ”</a:t>
            </a: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1704291" y="3185465"/>
            <a:ext cx="878341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6600" b="1">
                <a:solidFill>
                  <a:srgbClr val="0000FF"/>
                </a:solidFill>
                <a:effectLst>
                  <a:glow rad="76200">
                    <a:schemeClr val="bg1">
                      <a:alpha val="99000"/>
                    </a:schemeClr>
                  </a:glow>
                </a:effectLst>
                <a:latin typeface="TH SarabunIT๙" pitchFamily="34" charset="-34"/>
                <a:cs typeface="TH SarabunIT๙" pitchFamily="34" charset="-34"/>
              </a:rPr>
              <a:t>โครงการจิตอาสาพระราชทาน</a:t>
            </a:r>
            <a:endParaRPr lang="th-TH" sz="6600" b="1" dirty="0">
              <a:solidFill>
                <a:srgbClr val="0000FF"/>
              </a:solidFill>
              <a:effectLst>
                <a:glow rad="76200">
                  <a:schemeClr val="bg1">
                    <a:alpha val="99000"/>
                  </a:schemeClr>
                </a:glow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10" name="รูปภาพ 9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EF200"/>
              </a:clrFrom>
              <a:clrTo>
                <a:srgbClr val="FEF2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2" b="15995"/>
          <a:stretch/>
        </p:blipFill>
        <p:spPr>
          <a:xfrm>
            <a:off x="5226101" y="328768"/>
            <a:ext cx="5441899" cy="3036787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8" y="579191"/>
            <a:ext cx="2872901" cy="283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76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554AE7E-4D57-65BE-C056-324D627C3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ตัวแทนเนื้อหา 3">
            <a:extLst>
              <a:ext uri="{FF2B5EF4-FFF2-40B4-BE49-F238E27FC236}">
                <a16:creationId xmlns:a16="http://schemas.microsoft.com/office/drawing/2014/main" id="{D07B2334-9A6D-7DC3-833A-18251E24F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9C2B4108-8B5F-E92A-A543-7E3744117C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56" y="0"/>
            <a:ext cx="4854742" cy="6858000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17150210-CBF4-22D6-ACDC-1FAC7C30D9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002" y="0"/>
            <a:ext cx="48547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323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>
            <a:extLst>
              <a:ext uri="{FF2B5EF4-FFF2-40B4-BE49-F238E27FC236}">
                <a16:creationId xmlns:a16="http://schemas.microsoft.com/office/drawing/2014/main" id="{29C7F596-FC13-60A2-1230-ABA6F7ECE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ตัวแทนเนื้อหา 5">
            <a:extLst>
              <a:ext uri="{FF2B5EF4-FFF2-40B4-BE49-F238E27FC236}">
                <a16:creationId xmlns:a16="http://schemas.microsoft.com/office/drawing/2014/main" id="{841EBFBF-2754-D081-9953-46A4EAF0CB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893" y="17268"/>
            <a:ext cx="4554415" cy="6840732"/>
          </a:xfr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0B5A428-3270-33C4-70A0-0F8F54289F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93" y="0"/>
            <a:ext cx="5101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4673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ตัวแทนเนื้อหา 3">
            <a:extLst>
              <a:ext uri="{FF2B5EF4-FFF2-40B4-BE49-F238E27FC236}">
                <a16:creationId xmlns:a16="http://schemas.microsoft.com/office/drawing/2014/main" id="{E1C8F444-DA32-C01F-6871-29A985384C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สอนผูกผ้าพันคอจิตอาสา 🩵">
            <a:hlinkClick r:id="" action="ppaction://media"/>
            <a:extLst>
              <a:ext uri="{FF2B5EF4-FFF2-40B4-BE49-F238E27FC236}">
                <a16:creationId xmlns:a16="http://schemas.microsoft.com/office/drawing/2014/main" id="{4EB21293-371E-9942-76D9-7C3ED45A081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46715" y="76883"/>
            <a:ext cx="3792717" cy="6741789"/>
          </a:xfrm>
        </p:spPr>
      </p:pic>
    </p:spTree>
    <p:extLst>
      <p:ext uri="{BB962C8B-B14F-4D97-AF65-F5344CB8AC3E}">
        <p14:creationId xmlns:p14="http://schemas.microsoft.com/office/powerpoint/2010/main" val="329778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ตัวแทนเนื้อหา 3">
            <a:extLst>
              <a:ext uri="{FF2B5EF4-FFF2-40B4-BE49-F238E27FC236}">
                <a16:creationId xmlns:a16="http://schemas.microsoft.com/office/drawing/2014/main" id="{559CFCFE-30A1-86ED-203E-6E8D918126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สี่เหลี่ยมผืนผ้ามุมมน 4">
            <a:extLst>
              <a:ext uri="{FF2B5EF4-FFF2-40B4-BE49-F238E27FC236}">
                <a16:creationId xmlns:a16="http://schemas.microsoft.com/office/drawing/2014/main" id="{96A23DD0-0E23-4F84-AB69-04A5CB43ADDF}"/>
              </a:ext>
            </a:extLst>
          </p:cNvPr>
          <p:cNvSpPr/>
          <p:nvPr/>
        </p:nvSpPr>
        <p:spPr>
          <a:xfrm>
            <a:off x="1497998" y="97772"/>
            <a:ext cx="9144000" cy="869382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3000">
                <a:schemeClr val="accent4">
                  <a:lumMod val="0"/>
                  <a:lumOff val="100000"/>
                </a:schemeClr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600" b="1" i="1" dirty="0">
                <a:solidFill>
                  <a:srgbClr val="660066"/>
                </a:solidFill>
                <a:effectLst>
                  <a:glow rad="139700">
                    <a:prstClr val="white">
                      <a:alpha val="98000"/>
                    </a:prstClr>
                  </a:glow>
                </a:effectLst>
                <a:latin typeface="TH SarabunIT๙" pitchFamily="34" charset="-34"/>
                <a:cs typeface="TH SarabunIT๙" pitchFamily="34" charset="-34"/>
              </a:rPr>
              <a:t>การแต่งกายของจิตอาสา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4" t="11979" r="50883" b="10343"/>
          <a:stretch/>
        </p:blipFill>
        <p:spPr bwMode="auto">
          <a:xfrm>
            <a:off x="1890346" y="1064926"/>
            <a:ext cx="4179652" cy="5612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4A19B601-3359-1AD6-80D7-6BD47DC30A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0"/>
          <a:stretch/>
        </p:blipFill>
        <p:spPr>
          <a:xfrm>
            <a:off x="6386038" y="1064926"/>
            <a:ext cx="4046946" cy="561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40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8763ADD-CB82-6EB5-6019-529218028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875" y="-17749"/>
            <a:ext cx="12223554" cy="6875749"/>
          </a:xfrm>
          <a:prstGeom prst="rect">
            <a:avLst/>
          </a:prstGeom>
        </p:spPr>
      </p:pic>
      <p:sp>
        <p:nvSpPr>
          <p:cNvPr id="2" name="สี่เหลี่ยมผืนผ้า 1"/>
          <p:cNvSpPr/>
          <p:nvPr/>
        </p:nvSpPr>
        <p:spPr>
          <a:xfrm>
            <a:off x="3215680" y="1444102"/>
            <a:ext cx="6048672" cy="6167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524000" y="2420888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h-TH" sz="4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4935446" y="2666846"/>
            <a:ext cx="2304256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151459FF-FFE9-279E-7D78-E2E0282AF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200" y="188640"/>
            <a:ext cx="6246050" cy="2088232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55157827-4A55-657E-1227-8418248BAF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200" y="2420888"/>
            <a:ext cx="6246050" cy="2016224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5E7D5A80-4783-EA8D-2531-1A146DB9BA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200" y="4588417"/>
            <a:ext cx="6246050" cy="208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8041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37B03E-FB4F-C2D6-2FD4-F068E1415A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C8F91575-4A8C-50D7-E726-EC424DAF7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875" y="-17749"/>
            <a:ext cx="12223554" cy="6875749"/>
          </a:xfrm>
          <a:prstGeom prst="rect">
            <a:avLst/>
          </a:prstGeom>
        </p:spPr>
      </p:pic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23FCAD49-1B58-F72A-B1FF-630302956B74}"/>
              </a:ext>
            </a:extLst>
          </p:cNvPr>
          <p:cNvSpPr/>
          <p:nvPr/>
        </p:nvSpPr>
        <p:spPr>
          <a:xfrm>
            <a:off x="3215680" y="1444102"/>
            <a:ext cx="6048672" cy="6167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C24347B2-E91B-D484-9FE1-CBEECF5E35EF}"/>
              </a:ext>
            </a:extLst>
          </p:cNvPr>
          <p:cNvSpPr/>
          <p:nvPr/>
        </p:nvSpPr>
        <p:spPr>
          <a:xfrm>
            <a:off x="1524000" y="2420888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h-TH" sz="4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E245DF07-D9FA-CE92-3C2C-9E02ECA19ACB}"/>
              </a:ext>
            </a:extLst>
          </p:cNvPr>
          <p:cNvSpPr/>
          <p:nvPr/>
        </p:nvSpPr>
        <p:spPr>
          <a:xfrm>
            <a:off x="4935446" y="2666846"/>
            <a:ext cx="2304256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B64195D3-355C-331A-5357-A863DC0AD830}"/>
              </a:ext>
            </a:extLst>
          </p:cNvPr>
          <p:cNvSpPr/>
          <p:nvPr/>
        </p:nvSpPr>
        <p:spPr>
          <a:xfrm>
            <a:off x="263352" y="3754189"/>
            <a:ext cx="11665296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11500" b="1" dirty="0">
                <a:solidFill>
                  <a:srgbClr val="0000FF"/>
                </a:solidFill>
                <a:effectLst>
                  <a:glow rad="76200">
                    <a:schemeClr val="bg1">
                      <a:alpha val="9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“เราทำความ </a:t>
            </a:r>
            <a:r>
              <a:rPr lang="th-TH" sz="11500" b="1" dirty="0">
                <a:solidFill>
                  <a:srgbClr val="FF0000"/>
                </a:solidFill>
                <a:effectLst>
                  <a:glow rad="76200">
                    <a:schemeClr val="bg1">
                      <a:alpha val="9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ดี</a:t>
            </a:r>
            <a:r>
              <a:rPr lang="th-TH" sz="11500" b="1" dirty="0">
                <a:solidFill>
                  <a:srgbClr val="0000FF"/>
                </a:solidFill>
                <a:effectLst>
                  <a:glow rad="76200">
                    <a:schemeClr val="bg1">
                      <a:alpha val="9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 ด้วยหัวใจ”</a:t>
            </a: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0D2AA9BE-D91E-57C2-5CD7-2A8703DC8B97}"/>
              </a:ext>
            </a:extLst>
          </p:cNvPr>
          <p:cNvSpPr/>
          <p:nvPr/>
        </p:nvSpPr>
        <p:spPr>
          <a:xfrm>
            <a:off x="1704291" y="3185465"/>
            <a:ext cx="878341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6600" b="1">
                <a:solidFill>
                  <a:srgbClr val="0000FF"/>
                </a:solidFill>
                <a:effectLst>
                  <a:glow rad="76200">
                    <a:schemeClr val="bg1">
                      <a:alpha val="99000"/>
                    </a:schemeClr>
                  </a:glow>
                </a:effectLst>
                <a:latin typeface="TH SarabunIT๙" pitchFamily="34" charset="-34"/>
                <a:cs typeface="TH SarabunIT๙" pitchFamily="34" charset="-34"/>
              </a:rPr>
              <a:t>โครงการจิตอาสาพระราชทาน</a:t>
            </a:r>
            <a:endParaRPr lang="th-TH" sz="6600" b="1" dirty="0">
              <a:solidFill>
                <a:srgbClr val="0000FF"/>
              </a:solidFill>
              <a:effectLst>
                <a:glow rad="76200">
                  <a:schemeClr val="bg1">
                    <a:alpha val="99000"/>
                  </a:schemeClr>
                </a:glow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E5F4DA3A-A326-AE15-F383-F050125209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EF200"/>
              </a:clrFrom>
              <a:clrTo>
                <a:srgbClr val="FEF2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2" b="15995"/>
          <a:stretch/>
        </p:blipFill>
        <p:spPr>
          <a:xfrm>
            <a:off x="5226101" y="328768"/>
            <a:ext cx="5441899" cy="3036787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E86B85EA-F8B9-254F-2F62-5AAD716CB64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8" y="579191"/>
            <a:ext cx="2872901" cy="283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60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ตัวแทนเนื้อหา 3">
            <a:extLst>
              <a:ext uri="{FF2B5EF4-FFF2-40B4-BE49-F238E27FC236}">
                <a16:creationId xmlns:a16="http://schemas.microsoft.com/office/drawing/2014/main" id="{09E9EA82-720F-CCF9-3498-34818E8433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150" name="รูปภาพ 2">
            <a:extLst>
              <a:ext uri="{FF2B5EF4-FFF2-40B4-BE49-F238E27FC236}">
                <a16:creationId xmlns:a16="http://schemas.microsoft.com/office/drawing/2014/main" id="{D8F5E8F0-36EE-43DB-9409-FA3E1F733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03666" y="1603085"/>
            <a:ext cx="8159707" cy="275331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id="{8964523D-2196-4707-8726-B48E23215F32}"/>
              </a:ext>
            </a:extLst>
          </p:cNvPr>
          <p:cNvSpPr>
            <a:spLocks/>
          </p:cNvSpPr>
          <p:nvPr/>
        </p:nvSpPr>
        <p:spPr bwMode="auto">
          <a:xfrm>
            <a:off x="2440628" y="4104690"/>
            <a:ext cx="6826465" cy="539997"/>
          </a:xfrm>
          <a:prstGeom prst="rect">
            <a:avLst/>
          </a:prstGeom>
          <a:noFill/>
          <a:ln w="50800" cmpd="tri">
            <a:noFill/>
            <a:miter lim="800000"/>
            <a:headEnd/>
            <a:tailEnd/>
          </a:ln>
        </p:spPr>
        <p:txBody>
          <a:bodyPr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defTabSz="457200">
              <a:spcBef>
                <a:spcPct val="0"/>
              </a:spcBef>
              <a:buNone/>
              <a:defRPr/>
            </a:pPr>
            <a:endParaRPr lang="th-TH" altLang="th-TH" sz="4400" b="1" dirty="0">
              <a:solidFill>
                <a:srgbClr val="0000FF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5" name="สี่เหลี่ยมผืนผ้ามุมมน 26">
            <a:extLst>
              <a:ext uri="{FF2B5EF4-FFF2-40B4-BE49-F238E27FC236}">
                <a16:creationId xmlns:a16="http://schemas.microsoft.com/office/drawing/2014/main" id="{7773C004-CCFC-43C9-AFBB-08E95F443036}"/>
              </a:ext>
            </a:extLst>
          </p:cNvPr>
          <p:cNvSpPr/>
          <p:nvPr/>
        </p:nvSpPr>
        <p:spPr>
          <a:xfrm>
            <a:off x="993531" y="403473"/>
            <a:ext cx="10204938" cy="921600"/>
          </a:xfrm>
          <a:prstGeom prst="round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th-TH" sz="3600" b="1" dirty="0">
                <a:ln w="3175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glow rad="88900">
                    <a:prstClr val="white"/>
                  </a:glo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(ตัวอย่าง) ป้ายประชาสัมพันธ์โครงการ</a:t>
            </a:r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4DB4B5E0-448E-0C25-452E-C3C2E11A6127}"/>
              </a:ext>
            </a:extLst>
          </p:cNvPr>
          <p:cNvSpPr txBox="1"/>
          <p:nvPr/>
        </p:nvSpPr>
        <p:spPr>
          <a:xfrm>
            <a:off x="4336306" y="4644687"/>
            <a:ext cx="30351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b="1" dirty="0">
                <a:ln w="3175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glow rad="88900">
                    <a:prstClr val="white"/>
                  </a:glo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ขนาด 1</a:t>
            </a:r>
            <a:r>
              <a:rPr lang="en-US" sz="4400" b="1" dirty="0">
                <a:ln w="3175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glow rad="88900">
                    <a:prstClr val="white"/>
                  </a:glo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x3 </a:t>
            </a:r>
            <a:r>
              <a:rPr lang="th-TH" sz="4400" b="1" dirty="0">
                <a:ln w="3175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glow rad="88900">
                    <a:prstClr val="white"/>
                  </a:glo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เมตร</a:t>
            </a:r>
            <a:endParaRPr lang="th-TH" sz="4400" b="1" dirty="0">
              <a:solidFill>
                <a:srgbClr val="FF0000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897949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ตัวแทนเนื้อหา 3">
            <a:extLst>
              <a:ext uri="{FF2B5EF4-FFF2-40B4-BE49-F238E27FC236}">
                <a16:creationId xmlns:a16="http://schemas.microsoft.com/office/drawing/2014/main" id="{09E9EA82-720F-CCF9-3498-34818E8433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150" name="รูปภาพ 2">
            <a:extLst>
              <a:ext uri="{FF2B5EF4-FFF2-40B4-BE49-F238E27FC236}">
                <a16:creationId xmlns:a16="http://schemas.microsoft.com/office/drawing/2014/main" id="{D8F5E8F0-36EE-43DB-9409-FA3E1F733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28223" y="1728546"/>
            <a:ext cx="8159707" cy="275331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id="{8964523D-2196-4707-8726-B48E23215F32}"/>
              </a:ext>
            </a:extLst>
          </p:cNvPr>
          <p:cNvSpPr>
            <a:spLocks/>
          </p:cNvSpPr>
          <p:nvPr/>
        </p:nvSpPr>
        <p:spPr bwMode="auto">
          <a:xfrm>
            <a:off x="2440628" y="4104690"/>
            <a:ext cx="6826465" cy="539997"/>
          </a:xfrm>
          <a:prstGeom prst="rect">
            <a:avLst/>
          </a:prstGeom>
          <a:noFill/>
          <a:ln w="50800" cmpd="tri">
            <a:noFill/>
            <a:miter lim="800000"/>
            <a:headEnd/>
            <a:tailEnd/>
          </a:ln>
        </p:spPr>
        <p:txBody>
          <a:bodyPr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defTabSz="457200">
              <a:spcBef>
                <a:spcPct val="0"/>
              </a:spcBef>
              <a:buNone/>
              <a:defRPr/>
            </a:pPr>
            <a:endParaRPr lang="th-TH" altLang="th-TH" sz="4400" b="1" dirty="0">
              <a:solidFill>
                <a:srgbClr val="0000FF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5" name="สี่เหลี่ยมผืนผ้ามุมมน 26">
            <a:extLst>
              <a:ext uri="{FF2B5EF4-FFF2-40B4-BE49-F238E27FC236}">
                <a16:creationId xmlns:a16="http://schemas.microsoft.com/office/drawing/2014/main" id="{7773C004-CCFC-43C9-AFBB-08E95F443036}"/>
              </a:ext>
            </a:extLst>
          </p:cNvPr>
          <p:cNvSpPr/>
          <p:nvPr/>
        </p:nvSpPr>
        <p:spPr>
          <a:xfrm>
            <a:off x="993531" y="216958"/>
            <a:ext cx="10204938" cy="921600"/>
          </a:xfrm>
          <a:prstGeom prst="round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th-TH" sz="3600" b="1" dirty="0">
                <a:ln w="3175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glow rad="88900">
                    <a:prstClr val="white"/>
                  </a:glo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(ตัวอย่าง) ป้ายประชาสัมพันธ์โครงการ ขนาด 1</a:t>
            </a:r>
            <a:r>
              <a:rPr lang="en-US" sz="3600" b="1" dirty="0">
                <a:ln w="3175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glow rad="88900">
                    <a:prstClr val="white"/>
                  </a:glo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x3 </a:t>
            </a:r>
            <a:r>
              <a:rPr lang="th-TH" sz="3600" b="1" dirty="0">
                <a:ln w="3175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glow rad="88900">
                    <a:prstClr val="white"/>
                  </a:glo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ม.</a:t>
            </a:r>
          </a:p>
        </p:txBody>
      </p:sp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00018019-498C-9CEF-BED5-F9229CD77A69}"/>
              </a:ext>
            </a:extLst>
          </p:cNvPr>
          <p:cNvSpPr/>
          <p:nvPr/>
        </p:nvSpPr>
        <p:spPr>
          <a:xfrm>
            <a:off x="4624754" y="3385039"/>
            <a:ext cx="2584938" cy="100232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10" name="ลูกศรเชื่อมต่อแบบตรง 9">
            <a:extLst>
              <a:ext uri="{FF2B5EF4-FFF2-40B4-BE49-F238E27FC236}">
                <a16:creationId xmlns:a16="http://schemas.microsoft.com/office/drawing/2014/main" id="{5E5EF5F7-BAD2-004E-2935-BF26EB90D643}"/>
              </a:ext>
            </a:extLst>
          </p:cNvPr>
          <p:cNvCxnSpPr>
            <a:cxnSpLocks/>
          </p:cNvCxnSpPr>
          <p:nvPr/>
        </p:nvCxnSpPr>
        <p:spPr>
          <a:xfrm>
            <a:off x="1928223" y="1565030"/>
            <a:ext cx="8086215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B1AC2880-47C2-30C6-2595-8E149E37CA2E}"/>
              </a:ext>
            </a:extLst>
          </p:cNvPr>
          <p:cNvSpPr txBox="1"/>
          <p:nvPr/>
        </p:nvSpPr>
        <p:spPr>
          <a:xfrm>
            <a:off x="5179431" y="1172387"/>
            <a:ext cx="1348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rgbClr val="FF0000"/>
                </a:solidFill>
                <a:cs typeface="+mj-cs"/>
              </a:rPr>
              <a:t>กว้าง 3 เมตร</a:t>
            </a:r>
          </a:p>
        </p:txBody>
      </p:sp>
      <p:cxnSp>
        <p:nvCxnSpPr>
          <p:cNvPr id="15" name="ลูกศรเชื่อมต่อแบบตรง 14">
            <a:extLst>
              <a:ext uri="{FF2B5EF4-FFF2-40B4-BE49-F238E27FC236}">
                <a16:creationId xmlns:a16="http://schemas.microsoft.com/office/drawing/2014/main" id="{303791B9-CE72-EAC8-13A2-E1724736F0E6}"/>
              </a:ext>
            </a:extLst>
          </p:cNvPr>
          <p:cNvCxnSpPr/>
          <p:nvPr/>
        </p:nvCxnSpPr>
        <p:spPr>
          <a:xfrm>
            <a:off x="10263777" y="1728546"/>
            <a:ext cx="0" cy="275331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4DB4B5E0-448E-0C25-452E-C3C2E11A6127}"/>
              </a:ext>
            </a:extLst>
          </p:cNvPr>
          <p:cNvSpPr txBox="1"/>
          <p:nvPr/>
        </p:nvSpPr>
        <p:spPr>
          <a:xfrm>
            <a:off x="10263777" y="2874368"/>
            <a:ext cx="1121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rgbClr val="FF0000"/>
                </a:solidFill>
                <a:cs typeface="+mj-cs"/>
              </a:rPr>
              <a:t>สูง 1 เมตร</a:t>
            </a:r>
          </a:p>
        </p:txBody>
      </p:sp>
      <p:cxnSp>
        <p:nvCxnSpPr>
          <p:cNvPr id="22" name="ลูกศรเชื่อมต่อแบบตรง 21">
            <a:extLst>
              <a:ext uri="{FF2B5EF4-FFF2-40B4-BE49-F238E27FC236}">
                <a16:creationId xmlns:a16="http://schemas.microsoft.com/office/drawing/2014/main" id="{716E8A7D-83DE-655B-58B7-348EBDDC36CF}"/>
              </a:ext>
            </a:extLst>
          </p:cNvPr>
          <p:cNvCxnSpPr>
            <a:cxnSpLocks/>
          </p:cNvCxnSpPr>
          <p:nvPr/>
        </p:nvCxnSpPr>
        <p:spPr>
          <a:xfrm flipV="1">
            <a:off x="5809897" y="4420312"/>
            <a:ext cx="0" cy="43750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id="{831A8639-7A10-448D-D17C-D11AAAA20942}"/>
              </a:ext>
            </a:extLst>
          </p:cNvPr>
          <p:cNvSpPr txBox="1"/>
          <p:nvPr/>
        </p:nvSpPr>
        <p:spPr>
          <a:xfrm>
            <a:off x="5824422" y="4481856"/>
            <a:ext cx="3115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rgbClr val="0033CC"/>
                </a:solidFill>
                <a:cs typeface="+mj-cs"/>
              </a:rPr>
              <a:t>ใช้ฟอน</a:t>
            </a:r>
            <a:r>
              <a:rPr lang="th-TH" sz="2400" b="1" dirty="0" err="1">
                <a:solidFill>
                  <a:srgbClr val="0033CC"/>
                </a:solidFill>
                <a:cs typeface="+mj-cs"/>
              </a:rPr>
              <a:t>ต์</a:t>
            </a:r>
            <a:r>
              <a:rPr lang="th-TH" sz="2400" b="1" dirty="0">
                <a:solidFill>
                  <a:srgbClr val="0033CC"/>
                </a:solidFill>
                <a:cs typeface="+mj-cs"/>
              </a:rPr>
              <a:t> </a:t>
            </a:r>
            <a:r>
              <a:rPr lang="en-US" sz="2000" b="1" dirty="0">
                <a:solidFill>
                  <a:srgbClr val="0033CC"/>
                </a:solidFill>
                <a:cs typeface="+mj-cs"/>
              </a:rPr>
              <a:t>TH </a:t>
            </a:r>
            <a:r>
              <a:rPr lang="en-US" sz="2000" b="1" dirty="0" err="1">
                <a:solidFill>
                  <a:srgbClr val="0033CC"/>
                </a:solidFill>
                <a:cs typeface="+mj-cs"/>
              </a:rPr>
              <a:t>Sarabun</a:t>
            </a:r>
            <a:r>
              <a:rPr lang="en-US" sz="2000" b="1" dirty="0">
                <a:solidFill>
                  <a:srgbClr val="0033CC"/>
                </a:solidFill>
                <a:cs typeface="+mj-cs"/>
              </a:rPr>
              <a:t> New</a:t>
            </a:r>
            <a:endParaRPr lang="th-TH" sz="2400" b="1" dirty="0">
              <a:solidFill>
                <a:srgbClr val="0033CC"/>
              </a:solidFill>
              <a:cs typeface="+mj-cs"/>
            </a:endParaRPr>
          </a:p>
        </p:txBody>
      </p:sp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0F7C389A-0DD0-5300-2142-3B6A037C01BC}"/>
              </a:ext>
            </a:extLst>
          </p:cNvPr>
          <p:cNvSpPr txBox="1"/>
          <p:nvPr/>
        </p:nvSpPr>
        <p:spPr>
          <a:xfrm>
            <a:off x="639445" y="4817096"/>
            <a:ext cx="110455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u="sng" dirty="0">
                <a:solidFill>
                  <a:srgbClr val="0033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ขั้นตอนการใส่รายละเอียดในป้าย</a:t>
            </a:r>
          </a:p>
          <a:p>
            <a:r>
              <a:rPr lang="th-TH" b="1" dirty="0">
                <a:solidFill>
                  <a:srgbClr val="0033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 ใส่ชื่อ</a:t>
            </a:r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</a:t>
            </a:r>
            <a:r>
              <a:rPr lang="th-TH" b="1" dirty="0">
                <a:solidFill>
                  <a:srgbClr val="0033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ที่เหมาะสมต่อจากหัวข้อ </a:t>
            </a:r>
            <a:r>
              <a:rPr lang="th-TH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จิตอาสา</a:t>
            </a:r>
          </a:p>
          <a:p>
            <a:r>
              <a:rPr lang="th-TH" b="1" dirty="0">
                <a:solidFill>
                  <a:srgbClr val="0033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 ใส่ชื่อ</a:t>
            </a:r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อำเภอ</a:t>
            </a:r>
            <a:r>
              <a:rPr lang="th-TH" b="1" dirty="0">
                <a:solidFill>
                  <a:srgbClr val="0033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ต่อจากหัวข้อ</a:t>
            </a:r>
            <a:r>
              <a:rPr lang="th-TH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อำเภอ</a:t>
            </a:r>
          </a:p>
          <a:p>
            <a:r>
              <a:rPr lang="th-TH" b="1" dirty="0">
                <a:solidFill>
                  <a:srgbClr val="0033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 ใส่ชื่อ</a:t>
            </a:r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จังหวัด</a:t>
            </a:r>
            <a:r>
              <a:rPr lang="th-TH" b="1" dirty="0">
                <a:solidFill>
                  <a:srgbClr val="0033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ต่อจากหัวข้อ</a:t>
            </a:r>
            <a:r>
              <a:rPr lang="th-TH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จังหวัด</a:t>
            </a:r>
          </a:p>
        </p:txBody>
      </p:sp>
    </p:spTree>
    <p:extLst>
      <p:ext uri="{BB962C8B-B14F-4D97-AF65-F5344CB8AC3E}">
        <p14:creationId xmlns:p14="http://schemas.microsoft.com/office/powerpoint/2010/main" val="16061384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899" y="2030406"/>
            <a:ext cx="12191808" cy="55334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4800" b="1" spc="300" dirty="0">
                <a:ln w="3175" cmpd="sng">
                  <a:solidFill>
                    <a:srgbClr val="002060"/>
                  </a:solidFill>
                  <a:prstDash val="solid"/>
                </a:ln>
                <a:effectLst>
                  <a:glow rad="254000">
                    <a:schemeClr val="bg1">
                      <a:alpha val="99000"/>
                    </a:schemeClr>
                  </a:glow>
                  <a:reflection stA="45000" endPos="0" dist="50800" dir="5400000" sy="-100000" algn="bl" rotWithShape="0"/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การอบรม</a:t>
            </a: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050"/>
            <a:ext cx="12181767" cy="6838950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6752" y="1133475"/>
            <a:ext cx="12197611" cy="519112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6600" b="1" dirty="0">
                <a:ln w="3175" cmpd="sng">
                  <a:solidFill>
                    <a:srgbClr val="002060"/>
                  </a:solidFill>
                  <a:prstDash val="solid"/>
                </a:ln>
                <a:solidFill>
                  <a:srgbClr val="0066FF"/>
                </a:solidFill>
                <a:effectLst>
                  <a:glow rad="254000">
                    <a:schemeClr val="bg1">
                      <a:alpha val="99000"/>
                    </a:schemeClr>
                  </a:glow>
                  <a:reflection stA="45000" endPos="0" dist="50800" dir="5400000" sy="-10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สถาบันพระมหากษัตริย์กับประเทศไทย</a:t>
            </a:r>
          </a:p>
          <a:p>
            <a:r>
              <a:rPr lang="th-TH" sz="6600" b="1" dirty="0">
                <a:ln w="3175" cmpd="sng">
                  <a:solidFill>
                    <a:srgbClr val="002060"/>
                  </a:solidFill>
                  <a:prstDash val="solid"/>
                </a:ln>
                <a:solidFill>
                  <a:srgbClr val="0066FF"/>
                </a:solidFill>
                <a:effectLst>
                  <a:glow rad="254000">
                    <a:schemeClr val="bg1">
                      <a:alpha val="99000"/>
                    </a:schemeClr>
                  </a:glow>
                  <a:reflection stA="45000" endPos="0" dist="50800" dir="5400000" sy="-10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แนะนำโครงการจิตอาสาพระราชทาน</a:t>
            </a:r>
          </a:p>
          <a:p>
            <a:r>
              <a:rPr lang="th-TH" sz="6000" b="1" dirty="0">
                <a:ln w="3175" cmpd="sng">
                  <a:solidFill>
                    <a:srgbClr val="002060"/>
                  </a:solidFill>
                  <a:prstDash val="solid"/>
                </a:ln>
                <a:solidFill>
                  <a:srgbClr val="0066FF"/>
                </a:solidFill>
                <a:effectLst>
                  <a:glow rad="254000">
                    <a:schemeClr val="bg1">
                      <a:alpha val="99000"/>
                    </a:schemeClr>
                  </a:glow>
                  <a:reflection stA="45000" endPos="0" dist="50800" dir="5400000" sy="-10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โดย วิทยากรจิตอาสา 904</a:t>
            </a:r>
          </a:p>
          <a:p>
            <a:endParaRPr lang="th-TH" sz="6000" b="1" dirty="0">
              <a:ln w="3175" cmpd="sng">
                <a:solidFill>
                  <a:srgbClr val="002060"/>
                </a:solidFill>
                <a:prstDash val="solid"/>
              </a:ln>
              <a:solidFill>
                <a:srgbClr val="0066FF"/>
              </a:solidFill>
              <a:effectLst>
                <a:glow rad="254000">
                  <a:schemeClr val="bg1">
                    <a:alpha val="99000"/>
                  </a:schemeClr>
                </a:glow>
                <a:reflection stA="45000" endPos="0" dist="50800" dir="5400000" sy="-10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5400" b="1" dirty="0">
                <a:ln w="3175" cmpd="sng">
                  <a:solidFill>
                    <a:srgbClr val="002060"/>
                  </a:solidFill>
                  <a:prstDash val="solid"/>
                </a:ln>
                <a:solidFill>
                  <a:srgbClr val="0066FF"/>
                </a:solidFill>
                <a:effectLst>
                  <a:glow rad="254000">
                    <a:schemeClr val="bg1">
                      <a:alpha val="99000"/>
                    </a:schemeClr>
                  </a:glow>
                  <a:reflection stA="45000" endPos="0" dist="50800" dir="5400000" sy="-10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ณ  ห้องประชุมทุ่งพันตัน ชั้น 3 อาคารอำนวยการ</a:t>
            </a:r>
          </a:p>
          <a:p>
            <a:r>
              <a:rPr lang="th-TH" sz="5400" b="1" dirty="0">
                <a:ln w="3175" cmpd="sng">
                  <a:solidFill>
                    <a:srgbClr val="002060"/>
                  </a:solidFill>
                  <a:prstDash val="solid"/>
                </a:ln>
                <a:solidFill>
                  <a:srgbClr val="0066FF"/>
                </a:solidFill>
                <a:effectLst>
                  <a:glow rad="254000">
                    <a:schemeClr val="bg1">
                      <a:alpha val="99000"/>
                    </a:schemeClr>
                  </a:glow>
                  <a:reflection stA="45000" endPos="0" dist="50800" dir="5400000" sy="-10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วิทยาลัยเทคนิคจะนะ</a:t>
            </a:r>
          </a:p>
          <a:p>
            <a:r>
              <a:rPr lang="th-TH" sz="5400" b="1" dirty="0">
                <a:ln w="3175" cmpd="sng">
                  <a:solidFill>
                    <a:srgbClr val="002060"/>
                  </a:solidFill>
                  <a:prstDash val="solid"/>
                </a:ln>
                <a:solidFill>
                  <a:srgbClr val="0066FF"/>
                </a:solidFill>
                <a:effectLst>
                  <a:glow rad="254000">
                    <a:schemeClr val="bg1">
                      <a:alpha val="99000"/>
                    </a:schemeClr>
                  </a:glow>
                  <a:reflection stA="45000" endPos="0" dist="50800" dir="5400000" sy="-10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อำเภอจะนะ จังหวัดสงขลา</a:t>
            </a:r>
          </a:p>
          <a:p>
            <a:endParaRPr lang="th-TH" sz="3600" b="1" dirty="0">
              <a:ln w="3175" cmpd="sng">
                <a:solidFill>
                  <a:srgbClr val="002060"/>
                </a:solidFill>
                <a:prstDash val="solid"/>
              </a:ln>
              <a:solidFill>
                <a:srgbClr val="0066FF"/>
              </a:solidFill>
              <a:effectLst>
                <a:glow rad="254000">
                  <a:schemeClr val="bg1">
                    <a:alpha val="99000"/>
                  </a:schemeClr>
                </a:glow>
                <a:reflection stA="45000" endPos="0" dist="50800" dir="5400000" sy="-100000" algn="bl" rotWithShape="0"/>
              </a:effectLst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5075" y="5839077"/>
            <a:ext cx="12171613" cy="1683175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  <p:txBody>
          <a:bodyPr vert="horz" lIns="121920" tIns="60960" rIns="121920" bIns="6096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endParaRPr lang="th-TH" sz="3600" b="1" dirty="0">
              <a:ln w="3175">
                <a:solidFill>
                  <a:srgbClr val="002060"/>
                </a:solidFill>
              </a:ln>
              <a:solidFill>
                <a:srgbClr val="003366"/>
              </a:solidFill>
              <a:effectLst>
                <a:glow rad="114300">
                  <a:schemeClr val="bg1"/>
                </a:glow>
              </a:effectLst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5386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ธง">
            <a:hlinkClick r:id="" action="ppaction://media"/>
            <a:extLst>
              <a:ext uri="{FF2B5EF4-FFF2-40B4-BE49-F238E27FC236}">
                <a16:creationId xmlns:a16="http://schemas.microsoft.com/office/drawing/2014/main" id="{3BB3BFF7-6050-4C84-A2F9-1448D2D90E2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contrast="40000"/>
          </a:blip>
          <a:stretch>
            <a:fillRect/>
          </a:stretch>
        </p:blipFill>
        <p:spPr>
          <a:xfrm>
            <a:off x="1" y="-1"/>
            <a:ext cx="12329090" cy="6858001"/>
          </a:xfrm>
        </p:spPr>
      </p:pic>
    </p:spTree>
    <p:extLst>
      <p:ext uri="{BB962C8B-B14F-4D97-AF65-F5344CB8AC3E}">
        <p14:creationId xmlns:p14="http://schemas.microsoft.com/office/powerpoint/2010/main" val="171197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playback (1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79.3556" end="287.6144"/>
                </p14:media>
              </p:ext>
            </p:extLst>
          </p:nvPr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-1" y="0"/>
            <a:ext cx="12192000" cy="6894032"/>
          </a:xfrm>
          <a:prstGeom prst="rect">
            <a:avLst/>
          </a:prstGeom>
        </p:spPr>
      </p:pic>
      <p:pic>
        <p:nvPicPr>
          <p:cNvPr id="20" name="รูปภาพ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550" y="599767"/>
            <a:ext cx="5778677" cy="57715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rgbClr val="FFC000"/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18900000" scaled="1"/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รูปภาพ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477" y="113071"/>
            <a:ext cx="4097387" cy="6744929"/>
          </a:xfrm>
          <a:prstGeom prst="rect">
            <a:avLst/>
          </a:prstGeom>
          <a:effectLst>
            <a:glow rad="12700">
              <a:schemeClr val="accent1">
                <a:alpha val="40000"/>
              </a:schemeClr>
            </a:glow>
            <a:outerShdw blurRad="50800" dist="152400" algn="ctr" rotWithShape="0">
              <a:schemeClr val="tx1">
                <a:lumMod val="85000"/>
                <a:lumOff val="15000"/>
                <a:alpha val="33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030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วีดิทัศน์เผยแพร่พระเกียรติคุณและพระอัจฉริยภาพของสถาบันพระมหากษัตริย์ไทย (1)">
            <a:hlinkClick r:id="" action="ppaction://media"/>
            <a:extLst>
              <a:ext uri="{FF2B5EF4-FFF2-40B4-BE49-F238E27FC236}">
                <a16:creationId xmlns:a16="http://schemas.microsoft.com/office/drawing/2014/main" id="{71732577-DAEB-6843-77D4-437748520C9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0003.984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931" y="8792"/>
            <a:ext cx="12176368" cy="684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27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pageCurlDouble" invX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8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0E055D1-DE82-7CEC-5999-850004C33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วีดิทัศน์เผยแพร่พระเกียรติคุณและพระอัจฉริยภาพของสถาบันพระมหากษัตริย์ไทย (1)">
            <a:hlinkClick r:id="" action="ppaction://media"/>
            <a:extLst>
              <a:ext uri="{FF2B5EF4-FFF2-40B4-BE49-F238E27FC236}">
                <a16:creationId xmlns:a16="http://schemas.microsoft.com/office/drawing/2014/main" id="{115F7440-2543-D162-4846-2321C2FEDC39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426480" end="73923.984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77" y="-79131"/>
            <a:ext cx="12192277" cy="6858000"/>
          </a:xfrm>
        </p:spPr>
      </p:pic>
      <p:pic>
        <p:nvPicPr>
          <p:cNvPr id="5" name="วีดิทัศน์เผยแพร่พระเกียรติคุณและพระอัจฉริยภาพของสถาบันพระมหากษัตริย์ไทย (1)">
            <a:hlinkClick r:id="" action="ppaction://media"/>
            <a:extLst>
              <a:ext uri="{FF2B5EF4-FFF2-40B4-BE49-F238E27FC236}">
                <a16:creationId xmlns:a16="http://schemas.microsoft.com/office/drawing/2014/main" id="{D58A8FF7-B02E-5336-793B-F88C7A49D26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59113" end="6283.984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79132"/>
            <a:ext cx="12332958" cy="693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03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48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14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4014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189742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ตัวแทนเนื้อหา 3">
            <a:extLst>
              <a:ext uri="{FF2B5EF4-FFF2-40B4-BE49-F238E27FC236}">
                <a16:creationId xmlns:a16="http://schemas.microsoft.com/office/drawing/2014/main" id="{C4DF6AD0-F12F-42C8-7D84-6C98A03E91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9376" y="1556792"/>
            <a:ext cx="1130525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800" b="1" dirty="0">
                <a:latin typeface="TH SarabunIT๙" pitchFamily="34" charset="-34"/>
                <a:cs typeface="TH SarabunIT๙" pitchFamily="34" charset="-34"/>
              </a:rPr>
              <a:t>	พระบาทสมเด็จพระ</a:t>
            </a:r>
            <a:r>
              <a:rPr lang="th-TH" sz="3800" b="1" dirty="0" err="1">
                <a:latin typeface="TH SarabunIT๙" pitchFamily="34" charset="-34"/>
                <a:cs typeface="TH SarabunIT๙" pitchFamily="34" charset="-34"/>
              </a:rPr>
              <a:t>วชิรเ</a:t>
            </a:r>
            <a:r>
              <a:rPr lang="th-TH" sz="3800" b="1" dirty="0">
                <a:latin typeface="TH SarabunIT๙" pitchFamily="34" charset="-34"/>
                <a:cs typeface="TH SarabunIT๙" pitchFamily="34" charset="-34"/>
              </a:rPr>
              <a:t>กล้าเจ้าอยู่หัว ทรงพระกรุณาโปรดเกล้า โปรดกระหม่อม ให้จัดตั้งโครงการจิตอาสาพระราชทานขึ้น เพื่อเป็นการรวมความสมานสามัคคีของคนไทยทุกคน ในการทำกิจกรรมสาธารณประโยชน์ เพื่อพัฒนาพื้นที่ในชุมชนต่างๆ ให้มีความเจริญ เพื่อให้เกิดประโยชน์ต่อชุมชนอย่างถาวร</a:t>
            </a:r>
          </a:p>
          <a:p>
            <a:pPr algn="thaiDist"/>
            <a:r>
              <a:rPr lang="th-TH" sz="3800" b="1" dirty="0">
                <a:latin typeface="TH SarabunIT๙" pitchFamily="34" charset="-34"/>
                <a:cs typeface="TH SarabunIT๙" pitchFamily="34" charset="-34"/>
              </a:rPr>
              <a:t>	โดยมีศูนย์อำนวยการใหญ่จิตอาสาพระราชทาน เป็นผู้ควบคุมกำกับ ดูแล และให้ผู้ว่าราชการจังหวัดในแต่ละจังหวัด เป็นผู้ให้การสนับสนุน และรวมการปฏิบัติ</a:t>
            </a:r>
            <a:br>
              <a:rPr lang="th-TH" sz="3800" b="1" dirty="0">
                <a:latin typeface="TH SarabunIT๙" pitchFamily="34" charset="-34"/>
                <a:cs typeface="TH SarabunIT๙" pitchFamily="34" charset="-34"/>
              </a:rPr>
            </a:br>
            <a:r>
              <a:rPr lang="th-TH" sz="3800" b="1" dirty="0">
                <a:latin typeface="TH SarabunIT๙" pitchFamily="34" charset="-34"/>
                <a:cs typeface="TH SarabunIT๙" pitchFamily="34" charset="-34"/>
              </a:rPr>
              <a:t>ของทุกภาคส่วนในกิจกรรมจิตอาสาพระราชทานให้เป็นด้วยความเรียบร้อย ตามพระบรมราโชบาย และวัตถุประสงค์ของกิจกรรม 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847528" y="534870"/>
            <a:ext cx="87834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5400" b="1" dirty="0">
                <a:solidFill>
                  <a:srgbClr val="0000FF"/>
                </a:solidFill>
                <a:effectLst>
                  <a:glow rad="292100">
                    <a:schemeClr val="bg1">
                      <a:alpha val="99000"/>
                    </a:schemeClr>
                  </a:glow>
                </a:effectLst>
                <a:latin typeface="TH SarabunIT๙" pitchFamily="34" charset="-34"/>
                <a:cs typeface="TH SarabunIT๙" pitchFamily="34" charset="-34"/>
              </a:rPr>
              <a:t>ความเป็นมาโครงการจิตอาสาพระราชทาน</a:t>
            </a:r>
          </a:p>
        </p:txBody>
      </p:sp>
    </p:spTree>
    <p:extLst>
      <p:ext uri="{BB962C8B-B14F-4D97-AF65-F5344CB8AC3E}">
        <p14:creationId xmlns:p14="http://schemas.microsoft.com/office/powerpoint/2010/main" val="215993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รูปแบบอิสระ: รูปร่าง 2">
            <a:extLst>
              <a:ext uri="{FF2B5EF4-FFF2-40B4-BE49-F238E27FC236}">
                <a16:creationId xmlns:a16="http://schemas.microsoft.com/office/drawing/2014/main" id="{D4BBD349-E654-B48C-5726-CC94B54DA70F}"/>
              </a:ext>
            </a:extLst>
          </p:cNvPr>
          <p:cNvSpPr/>
          <p:nvPr/>
        </p:nvSpPr>
        <p:spPr>
          <a:xfrm>
            <a:off x="0" y="4645237"/>
            <a:ext cx="4754880" cy="2212763"/>
          </a:xfrm>
          <a:custGeom>
            <a:avLst/>
            <a:gdLst>
              <a:gd name="connsiteX0" fmla="*/ 1524000 w 4421030"/>
              <a:gd name="connsiteY0" fmla="*/ 0 h 2057400"/>
              <a:gd name="connsiteX1" fmla="*/ 4419812 w 4421030"/>
              <a:gd name="connsiteY1" fmla="*/ 2038588 h 2057400"/>
              <a:gd name="connsiteX2" fmla="*/ 4421030 w 4421030"/>
              <a:gd name="connsiteY2" fmla="*/ 2057400 h 2057400"/>
              <a:gd name="connsiteX3" fmla="*/ 0 w 4421030"/>
              <a:gd name="connsiteY3" fmla="*/ 2057400 h 2057400"/>
              <a:gd name="connsiteX4" fmla="*/ 0 w 4421030"/>
              <a:gd name="connsiteY4" fmla="*/ 338769 h 2057400"/>
              <a:gd name="connsiteX5" fmla="*/ 136521 w 4421030"/>
              <a:gd name="connsiteY5" fmla="*/ 274069 h 2057400"/>
              <a:gd name="connsiteX6" fmla="*/ 1524000 w 4421030"/>
              <a:gd name="connsiteY6" fmla="*/ 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21030" h="2057400">
                <a:moveTo>
                  <a:pt x="1524000" y="0"/>
                </a:moveTo>
                <a:cubicBezTo>
                  <a:pt x="3031137" y="0"/>
                  <a:pt x="4270748" y="893544"/>
                  <a:pt x="4419812" y="2038588"/>
                </a:cubicBezTo>
                <a:lnTo>
                  <a:pt x="4421030" y="2057400"/>
                </a:lnTo>
                <a:lnTo>
                  <a:pt x="0" y="2057400"/>
                </a:lnTo>
                <a:lnTo>
                  <a:pt x="0" y="338769"/>
                </a:lnTo>
                <a:lnTo>
                  <a:pt x="136521" y="274069"/>
                </a:lnTo>
                <a:cubicBezTo>
                  <a:pt x="548967" y="99283"/>
                  <a:pt x="1021621" y="0"/>
                  <a:pt x="152400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4" name="รูปแบบอิสระ: รูปร่าง 3">
            <a:extLst>
              <a:ext uri="{FF2B5EF4-FFF2-40B4-BE49-F238E27FC236}">
                <a16:creationId xmlns:a16="http://schemas.microsoft.com/office/drawing/2014/main" id="{D454FC9A-7D30-6B6E-C8D9-0732C389B403}"/>
              </a:ext>
            </a:extLst>
          </p:cNvPr>
          <p:cNvSpPr/>
          <p:nvPr/>
        </p:nvSpPr>
        <p:spPr>
          <a:xfrm flipH="1">
            <a:off x="10140442" y="5903273"/>
            <a:ext cx="2051558" cy="954727"/>
          </a:xfrm>
          <a:custGeom>
            <a:avLst/>
            <a:gdLst>
              <a:gd name="connsiteX0" fmla="*/ 1524000 w 4421030"/>
              <a:gd name="connsiteY0" fmla="*/ 0 h 2057400"/>
              <a:gd name="connsiteX1" fmla="*/ 4419812 w 4421030"/>
              <a:gd name="connsiteY1" fmla="*/ 2038588 h 2057400"/>
              <a:gd name="connsiteX2" fmla="*/ 4421030 w 4421030"/>
              <a:gd name="connsiteY2" fmla="*/ 2057400 h 2057400"/>
              <a:gd name="connsiteX3" fmla="*/ 0 w 4421030"/>
              <a:gd name="connsiteY3" fmla="*/ 2057400 h 2057400"/>
              <a:gd name="connsiteX4" fmla="*/ 0 w 4421030"/>
              <a:gd name="connsiteY4" fmla="*/ 338769 h 2057400"/>
              <a:gd name="connsiteX5" fmla="*/ 136521 w 4421030"/>
              <a:gd name="connsiteY5" fmla="*/ 274069 h 2057400"/>
              <a:gd name="connsiteX6" fmla="*/ 1524000 w 4421030"/>
              <a:gd name="connsiteY6" fmla="*/ 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21030" h="2057400">
                <a:moveTo>
                  <a:pt x="1524000" y="0"/>
                </a:moveTo>
                <a:cubicBezTo>
                  <a:pt x="3031137" y="0"/>
                  <a:pt x="4270748" y="893544"/>
                  <a:pt x="4419812" y="2038588"/>
                </a:cubicBezTo>
                <a:lnTo>
                  <a:pt x="4421030" y="2057400"/>
                </a:lnTo>
                <a:lnTo>
                  <a:pt x="0" y="2057400"/>
                </a:lnTo>
                <a:lnTo>
                  <a:pt x="0" y="338769"/>
                </a:lnTo>
                <a:lnTo>
                  <a:pt x="136521" y="274069"/>
                </a:lnTo>
                <a:cubicBezTo>
                  <a:pt x="548967" y="99283"/>
                  <a:pt x="1021621" y="0"/>
                  <a:pt x="1524000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" name="รูปแบบอิสระ: รูปร่าง 4">
            <a:extLst>
              <a:ext uri="{FF2B5EF4-FFF2-40B4-BE49-F238E27FC236}">
                <a16:creationId xmlns:a16="http://schemas.microsoft.com/office/drawing/2014/main" id="{B128773E-BCD1-133D-0AC4-74400496015B}"/>
              </a:ext>
            </a:extLst>
          </p:cNvPr>
          <p:cNvSpPr/>
          <p:nvPr/>
        </p:nvSpPr>
        <p:spPr>
          <a:xfrm>
            <a:off x="-15240" y="4800600"/>
            <a:ext cx="4421030" cy="2057400"/>
          </a:xfrm>
          <a:custGeom>
            <a:avLst/>
            <a:gdLst>
              <a:gd name="connsiteX0" fmla="*/ 1524000 w 4421030"/>
              <a:gd name="connsiteY0" fmla="*/ 0 h 2057400"/>
              <a:gd name="connsiteX1" fmla="*/ 4419812 w 4421030"/>
              <a:gd name="connsiteY1" fmla="*/ 2038588 h 2057400"/>
              <a:gd name="connsiteX2" fmla="*/ 4421030 w 4421030"/>
              <a:gd name="connsiteY2" fmla="*/ 2057400 h 2057400"/>
              <a:gd name="connsiteX3" fmla="*/ 0 w 4421030"/>
              <a:gd name="connsiteY3" fmla="*/ 2057400 h 2057400"/>
              <a:gd name="connsiteX4" fmla="*/ 0 w 4421030"/>
              <a:gd name="connsiteY4" fmla="*/ 338769 h 2057400"/>
              <a:gd name="connsiteX5" fmla="*/ 136521 w 4421030"/>
              <a:gd name="connsiteY5" fmla="*/ 274069 h 2057400"/>
              <a:gd name="connsiteX6" fmla="*/ 1524000 w 4421030"/>
              <a:gd name="connsiteY6" fmla="*/ 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21030" h="2057400">
                <a:moveTo>
                  <a:pt x="1524000" y="0"/>
                </a:moveTo>
                <a:cubicBezTo>
                  <a:pt x="3031137" y="0"/>
                  <a:pt x="4270748" y="893544"/>
                  <a:pt x="4419812" y="2038588"/>
                </a:cubicBezTo>
                <a:lnTo>
                  <a:pt x="4421030" y="2057400"/>
                </a:lnTo>
                <a:lnTo>
                  <a:pt x="0" y="2057400"/>
                </a:lnTo>
                <a:lnTo>
                  <a:pt x="0" y="338769"/>
                </a:lnTo>
                <a:lnTo>
                  <a:pt x="136521" y="274069"/>
                </a:lnTo>
                <a:cubicBezTo>
                  <a:pt x="548967" y="99283"/>
                  <a:pt x="1021621" y="0"/>
                  <a:pt x="1524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7" name="รูปแบบอิสระ: รูปร่าง 6">
            <a:extLst>
              <a:ext uri="{FF2B5EF4-FFF2-40B4-BE49-F238E27FC236}">
                <a16:creationId xmlns:a16="http://schemas.microsoft.com/office/drawing/2014/main" id="{DBC8445F-6F53-309E-D37F-5D838BF8A4B9}"/>
              </a:ext>
            </a:extLst>
          </p:cNvPr>
          <p:cNvSpPr/>
          <p:nvPr/>
        </p:nvSpPr>
        <p:spPr>
          <a:xfrm flipH="1">
            <a:off x="10390840" y="6019800"/>
            <a:ext cx="1801160" cy="838200"/>
          </a:xfrm>
          <a:custGeom>
            <a:avLst/>
            <a:gdLst>
              <a:gd name="connsiteX0" fmla="*/ 1524000 w 4421030"/>
              <a:gd name="connsiteY0" fmla="*/ 0 h 2057400"/>
              <a:gd name="connsiteX1" fmla="*/ 4419812 w 4421030"/>
              <a:gd name="connsiteY1" fmla="*/ 2038588 h 2057400"/>
              <a:gd name="connsiteX2" fmla="*/ 4421030 w 4421030"/>
              <a:gd name="connsiteY2" fmla="*/ 2057400 h 2057400"/>
              <a:gd name="connsiteX3" fmla="*/ 0 w 4421030"/>
              <a:gd name="connsiteY3" fmla="*/ 2057400 h 2057400"/>
              <a:gd name="connsiteX4" fmla="*/ 0 w 4421030"/>
              <a:gd name="connsiteY4" fmla="*/ 338769 h 2057400"/>
              <a:gd name="connsiteX5" fmla="*/ 136521 w 4421030"/>
              <a:gd name="connsiteY5" fmla="*/ 274069 h 2057400"/>
              <a:gd name="connsiteX6" fmla="*/ 1524000 w 4421030"/>
              <a:gd name="connsiteY6" fmla="*/ 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21030" h="2057400">
                <a:moveTo>
                  <a:pt x="1524000" y="0"/>
                </a:moveTo>
                <a:cubicBezTo>
                  <a:pt x="3031137" y="0"/>
                  <a:pt x="4270748" y="893544"/>
                  <a:pt x="4419812" y="2038588"/>
                </a:cubicBezTo>
                <a:lnTo>
                  <a:pt x="4421030" y="2057400"/>
                </a:lnTo>
                <a:lnTo>
                  <a:pt x="0" y="2057400"/>
                </a:lnTo>
                <a:lnTo>
                  <a:pt x="0" y="338769"/>
                </a:lnTo>
                <a:lnTo>
                  <a:pt x="136521" y="274069"/>
                </a:lnTo>
                <a:cubicBezTo>
                  <a:pt x="548967" y="99283"/>
                  <a:pt x="1021621" y="0"/>
                  <a:pt x="15240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6843D1E-2B6D-44E1-9BD2-EA2B1F135619}"/>
              </a:ext>
            </a:extLst>
          </p:cNvPr>
          <p:cNvSpPr txBox="1">
            <a:spLocks/>
          </p:cNvSpPr>
          <p:nvPr/>
        </p:nvSpPr>
        <p:spPr>
          <a:xfrm>
            <a:off x="963706" y="516238"/>
            <a:ext cx="10515600" cy="715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1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prstClr val="black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  </a:t>
            </a: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1F85D05C-CCB8-3A32-D754-AA1D141D92DC}"/>
              </a:ext>
            </a:extLst>
          </p:cNvPr>
          <p:cNvSpPr txBox="1"/>
          <p:nvPr/>
        </p:nvSpPr>
        <p:spPr>
          <a:xfrm>
            <a:off x="1418129" y="320880"/>
            <a:ext cx="9145016" cy="7262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18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889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ประเภทของกิจกรรมจิตอาสาพระราชทาน</a:t>
            </a:r>
          </a:p>
        </p:txBody>
      </p:sp>
      <p:sp>
        <p:nvSpPr>
          <p:cNvPr id="11" name="รูปแบบอิสระ: รูปร่าง 10">
            <a:extLst>
              <a:ext uri="{FF2B5EF4-FFF2-40B4-BE49-F238E27FC236}">
                <a16:creationId xmlns:a16="http://schemas.microsoft.com/office/drawing/2014/main" id="{B5945F2F-8CB6-FC6E-13F7-C78DBA5156AB}"/>
              </a:ext>
            </a:extLst>
          </p:cNvPr>
          <p:cNvSpPr/>
          <p:nvPr/>
        </p:nvSpPr>
        <p:spPr>
          <a:xfrm flipH="1">
            <a:off x="0" y="0"/>
            <a:ext cx="2526780" cy="1116972"/>
          </a:xfrm>
          <a:custGeom>
            <a:avLst/>
            <a:gdLst>
              <a:gd name="connsiteX0" fmla="*/ 754380 w 2560320"/>
              <a:gd name="connsiteY0" fmla="*/ 0 h 1508760"/>
              <a:gd name="connsiteX1" fmla="*/ 2461260 w 2560320"/>
              <a:gd name="connsiteY1" fmla="*/ 0 h 1508760"/>
              <a:gd name="connsiteX2" fmla="*/ 2560320 w 2560320"/>
              <a:gd name="connsiteY2" fmla="*/ 9986 h 1508760"/>
              <a:gd name="connsiteX3" fmla="*/ 2560320 w 2560320"/>
              <a:gd name="connsiteY3" fmla="*/ 1498774 h 1508760"/>
              <a:gd name="connsiteX4" fmla="*/ 2461260 w 2560320"/>
              <a:gd name="connsiteY4" fmla="*/ 1508760 h 1508760"/>
              <a:gd name="connsiteX5" fmla="*/ 754380 w 2560320"/>
              <a:gd name="connsiteY5" fmla="*/ 1508760 h 1508760"/>
              <a:gd name="connsiteX6" fmla="*/ 0 w 2560320"/>
              <a:gd name="connsiteY6" fmla="*/ 754380 h 1508760"/>
              <a:gd name="connsiteX7" fmla="*/ 754380 w 2560320"/>
              <a:gd name="connsiteY7" fmla="*/ 0 h 1508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60320" h="1508760">
                <a:moveTo>
                  <a:pt x="754380" y="0"/>
                </a:moveTo>
                <a:lnTo>
                  <a:pt x="2461260" y="0"/>
                </a:lnTo>
                <a:lnTo>
                  <a:pt x="2560320" y="9986"/>
                </a:lnTo>
                <a:lnTo>
                  <a:pt x="2560320" y="1498774"/>
                </a:lnTo>
                <a:lnTo>
                  <a:pt x="2461260" y="1508760"/>
                </a:lnTo>
                <a:lnTo>
                  <a:pt x="754380" y="1508760"/>
                </a:lnTo>
                <a:cubicBezTo>
                  <a:pt x="337747" y="1508760"/>
                  <a:pt x="0" y="1171013"/>
                  <a:pt x="0" y="754380"/>
                </a:cubicBezTo>
                <a:cubicBezTo>
                  <a:pt x="0" y="337747"/>
                  <a:pt x="337747" y="0"/>
                  <a:pt x="75438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2" name="รูปแบบอิสระ: รูปร่าง 11">
            <a:extLst>
              <a:ext uri="{FF2B5EF4-FFF2-40B4-BE49-F238E27FC236}">
                <a16:creationId xmlns:a16="http://schemas.microsoft.com/office/drawing/2014/main" id="{F2E481BB-F9A3-86C0-4EC4-F5E25B169C8E}"/>
              </a:ext>
            </a:extLst>
          </p:cNvPr>
          <p:cNvSpPr/>
          <p:nvPr/>
        </p:nvSpPr>
        <p:spPr>
          <a:xfrm>
            <a:off x="9665220" y="0"/>
            <a:ext cx="2526780" cy="1116972"/>
          </a:xfrm>
          <a:custGeom>
            <a:avLst/>
            <a:gdLst>
              <a:gd name="connsiteX0" fmla="*/ 754380 w 2560320"/>
              <a:gd name="connsiteY0" fmla="*/ 0 h 1508760"/>
              <a:gd name="connsiteX1" fmla="*/ 2461260 w 2560320"/>
              <a:gd name="connsiteY1" fmla="*/ 0 h 1508760"/>
              <a:gd name="connsiteX2" fmla="*/ 2560320 w 2560320"/>
              <a:gd name="connsiteY2" fmla="*/ 9986 h 1508760"/>
              <a:gd name="connsiteX3" fmla="*/ 2560320 w 2560320"/>
              <a:gd name="connsiteY3" fmla="*/ 1498774 h 1508760"/>
              <a:gd name="connsiteX4" fmla="*/ 2461260 w 2560320"/>
              <a:gd name="connsiteY4" fmla="*/ 1508760 h 1508760"/>
              <a:gd name="connsiteX5" fmla="*/ 754380 w 2560320"/>
              <a:gd name="connsiteY5" fmla="*/ 1508760 h 1508760"/>
              <a:gd name="connsiteX6" fmla="*/ 0 w 2560320"/>
              <a:gd name="connsiteY6" fmla="*/ 754380 h 1508760"/>
              <a:gd name="connsiteX7" fmla="*/ 754380 w 2560320"/>
              <a:gd name="connsiteY7" fmla="*/ 0 h 1508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60320" h="1508760">
                <a:moveTo>
                  <a:pt x="754380" y="0"/>
                </a:moveTo>
                <a:lnTo>
                  <a:pt x="2461260" y="0"/>
                </a:lnTo>
                <a:lnTo>
                  <a:pt x="2560320" y="9986"/>
                </a:lnTo>
                <a:lnTo>
                  <a:pt x="2560320" y="1498774"/>
                </a:lnTo>
                <a:lnTo>
                  <a:pt x="2461260" y="1508760"/>
                </a:lnTo>
                <a:lnTo>
                  <a:pt x="754380" y="1508760"/>
                </a:lnTo>
                <a:cubicBezTo>
                  <a:pt x="337747" y="1508760"/>
                  <a:pt x="0" y="1171013"/>
                  <a:pt x="0" y="754380"/>
                </a:cubicBezTo>
                <a:cubicBezTo>
                  <a:pt x="0" y="337747"/>
                  <a:pt x="337747" y="0"/>
                  <a:pt x="75438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pSp>
        <p:nvGrpSpPr>
          <p:cNvPr id="66" name="กลุ่ม 65">
            <a:extLst>
              <a:ext uri="{FF2B5EF4-FFF2-40B4-BE49-F238E27FC236}">
                <a16:creationId xmlns:a16="http://schemas.microsoft.com/office/drawing/2014/main" id="{AE7EF7C6-DE5C-8BE0-62EF-D418EDBB1934}"/>
              </a:ext>
            </a:extLst>
          </p:cNvPr>
          <p:cNvGrpSpPr/>
          <p:nvPr/>
        </p:nvGrpSpPr>
        <p:grpSpPr>
          <a:xfrm>
            <a:off x="144850" y="2141068"/>
            <a:ext cx="3773348" cy="3792736"/>
            <a:chOff x="90404" y="2141068"/>
            <a:chExt cx="3773348" cy="3792736"/>
          </a:xfrm>
        </p:grpSpPr>
        <p:sp>
          <p:nvSpPr>
            <p:cNvPr id="47" name="วงรี 46">
              <a:extLst>
                <a:ext uri="{FF2B5EF4-FFF2-40B4-BE49-F238E27FC236}">
                  <a16:creationId xmlns:a16="http://schemas.microsoft.com/office/drawing/2014/main" id="{FF5BE27B-7168-D6ED-121B-8BADA42DCA74}"/>
                </a:ext>
              </a:extLst>
            </p:cNvPr>
            <p:cNvSpPr/>
            <p:nvPr/>
          </p:nvSpPr>
          <p:spPr>
            <a:xfrm>
              <a:off x="839416" y="2141068"/>
              <a:ext cx="2665445" cy="240412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grpSp>
          <p:nvGrpSpPr>
            <p:cNvPr id="30" name="กลุ่ม 29">
              <a:extLst>
                <a:ext uri="{FF2B5EF4-FFF2-40B4-BE49-F238E27FC236}">
                  <a16:creationId xmlns:a16="http://schemas.microsoft.com/office/drawing/2014/main" id="{B936087C-BA29-2E6F-1534-B13277ACECD5}"/>
                </a:ext>
              </a:extLst>
            </p:cNvPr>
            <p:cNvGrpSpPr/>
            <p:nvPr/>
          </p:nvGrpSpPr>
          <p:grpSpPr>
            <a:xfrm>
              <a:off x="90404" y="2166351"/>
              <a:ext cx="3773348" cy="3767453"/>
              <a:chOff x="2041558" y="1634764"/>
              <a:chExt cx="3773348" cy="3767453"/>
            </a:xfrm>
          </p:grpSpPr>
          <p:grpSp>
            <p:nvGrpSpPr>
              <p:cNvPr id="22" name="กลุ่ม 21">
                <a:extLst>
                  <a:ext uri="{FF2B5EF4-FFF2-40B4-BE49-F238E27FC236}">
                    <a16:creationId xmlns:a16="http://schemas.microsoft.com/office/drawing/2014/main" id="{87EBE2DC-A713-EB30-E2C4-072D3793F681}"/>
                  </a:ext>
                </a:extLst>
              </p:cNvPr>
              <p:cNvGrpSpPr/>
              <p:nvPr/>
            </p:nvGrpSpPr>
            <p:grpSpPr>
              <a:xfrm>
                <a:off x="2041558" y="1634764"/>
                <a:ext cx="3773348" cy="3767453"/>
                <a:chOff x="1827896" y="1229649"/>
                <a:chExt cx="1972070" cy="2108725"/>
              </a:xfrm>
            </p:grpSpPr>
            <p:sp>
              <p:nvSpPr>
                <p:cNvPr id="23" name="วงรี 22">
                  <a:extLst>
                    <a:ext uri="{FF2B5EF4-FFF2-40B4-BE49-F238E27FC236}">
                      <a16:creationId xmlns:a16="http://schemas.microsoft.com/office/drawing/2014/main" id="{0C358F03-301E-2CE0-E3D3-439E8C56005A}"/>
                    </a:ext>
                  </a:extLst>
                </p:cNvPr>
                <p:cNvSpPr/>
                <p:nvPr/>
              </p:nvSpPr>
              <p:spPr>
                <a:xfrm>
                  <a:off x="2133390" y="1229649"/>
                  <a:ext cx="1393045" cy="1345643"/>
                </a:xfrm>
                <a:prstGeom prst="ellipse">
                  <a:avLst/>
                </a:prstGeom>
                <a:solidFill>
                  <a:srgbClr val="00CCFF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endParaRPr>
                </a:p>
              </p:txBody>
            </p:sp>
            <p:grpSp>
              <p:nvGrpSpPr>
                <p:cNvPr id="24" name="กลุ่ม 23">
                  <a:extLst>
                    <a:ext uri="{FF2B5EF4-FFF2-40B4-BE49-F238E27FC236}">
                      <a16:creationId xmlns:a16="http://schemas.microsoft.com/office/drawing/2014/main" id="{C56D0914-F49D-B373-78E8-DC67F5CCE3E4}"/>
                    </a:ext>
                  </a:extLst>
                </p:cNvPr>
                <p:cNvGrpSpPr/>
                <p:nvPr/>
              </p:nvGrpSpPr>
              <p:grpSpPr>
                <a:xfrm>
                  <a:off x="1827896" y="2566568"/>
                  <a:ext cx="1972070" cy="771806"/>
                  <a:chOff x="581680" y="2027962"/>
                  <a:chExt cx="3406347" cy="1448916"/>
                </a:xfr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26" name="สี่เหลี่ยมผืนผ้า: มุมมน 25">
                    <a:extLst>
                      <a:ext uri="{FF2B5EF4-FFF2-40B4-BE49-F238E27FC236}">
                        <a16:creationId xmlns:a16="http://schemas.microsoft.com/office/drawing/2014/main" id="{122037A7-C049-D537-B6B5-BA2ACA7D94E5}"/>
                      </a:ext>
                    </a:extLst>
                  </p:cNvPr>
                  <p:cNvSpPr/>
                  <p:nvPr/>
                </p:nvSpPr>
                <p:spPr>
                  <a:xfrm>
                    <a:off x="581680" y="2027962"/>
                    <a:ext cx="3406347" cy="1448916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92D050"/>
                  </a:solidFill>
                  <a:ln w="57150">
                    <a:solidFill>
                      <a:srgbClr val="00CC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H SarabunPSK" panose="020B0500040200020003" pitchFamily="34" charset="-34"/>
                      <a:ea typeface="+mn-ea"/>
                      <a:cs typeface="TH SarabunPSK" panose="020B0500040200020003" pitchFamily="34" charset="-34"/>
                    </a:endParaRPr>
                  </a:p>
                </p:txBody>
              </p:sp>
              <p:sp>
                <p:nvSpPr>
                  <p:cNvPr id="27" name="กล่องข้อความ 26">
                    <a:extLst>
                      <a:ext uri="{FF2B5EF4-FFF2-40B4-BE49-F238E27FC236}">
                        <a16:creationId xmlns:a16="http://schemas.microsoft.com/office/drawing/2014/main" id="{3386CE83-69DC-C0DD-F852-453A77908DD1}"/>
                      </a:ext>
                    </a:extLst>
                  </p:cNvPr>
                  <p:cNvSpPr txBox="1"/>
                  <p:nvPr/>
                </p:nvSpPr>
                <p:spPr>
                  <a:xfrm>
                    <a:off x="619799" y="2514558"/>
                    <a:ext cx="3269978" cy="61446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th-TH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rPr>
                      <a:t>จิตอาสาพัฒนา</a:t>
                    </a:r>
                  </a:p>
                </p:txBody>
              </p:sp>
            </p:grpSp>
          </p:grpSp>
          <p:pic>
            <p:nvPicPr>
              <p:cNvPr id="28" name="รูปภาพ 27">
                <a:extLst>
                  <a:ext uri="{FF2B5EF4-FFF2-40B4-BE49-F238E27FC236}">
                    <a16:creationId xmlns:a16="http://schemas.microsoft.com/office/drawing/2014/main" id="{F17E7494-D797-234D-507D-68EAA557F0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80416" y="2037483"/>
                <a:ext cx="878395" cy="1782575"/>
              </a:xfrm>
              <a:prstGeom prst="rect">
                <a:avLst/>
              </a:prstGeom>
            </p:spPr>
          </p:pic>
          <p:pic>
            <p:nvPicPr>
              <p:cNvPr id="29" name="รูปภาพ 28">
                <a:extLst>
                  <a:ext uri="{FF2B5EF4-FFF2-40B4-BE49-F238E27FC236}">
                    <a16:creationId xmlns:a16="http://schemas.microsoft.com/office/drawing/2014/main" id="{E65048CF-1580-67A3-6351-343F5F15DD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94928" y="1982012"/>
                <a:ext cx="916762" cy="1826195"/>
              </a:xfrm>
              <a:prstGeom prst="rect">
                <a:avLst/>
              </a:prstGeom>
            </p:spPr>
          </p:pic>
        </p:grpSp>
      </p:grpSp>
      <p:grpSp>
        <p:nvGrpSpPr>
          <p:cNvPr id="67" name="กลุ่ม 66">
            <a:extLst>
              <a:ext uri="{FF2B5EF4-FFF2-40B4-BE49-F238E27FC236}">
                <a16:creationId xmlns:a16="http://schemas.microsoft.com/office/drawing/2014/main" id="{40ABFB53-8F36-060E-68F5-8A98ADB56D4A}"/>
              </a:ext>
            </a:extLst>
          </p:cNvPr>
          <p:cNvGrpSpPr/>
          <p:nvPr/>
        </p:nvGrpSpPr>
        <p:grpSpPr>
          <a:xfrm>
            <a:off x="4124833" y="2141067"/>
            <a:ext cx="3773348" cy="3792736"/>
            <a:chOff x="4070387" y="2141067"/>
            <a:chExt cx="3773348" cy="3792736"/>
          </a:xfrm>
        </p:grpSpPr>
        <p:sp>
          <p:nvSpPr>
            <p:cNvPr id="48" name="วงรี 47">
              <a:extLst>
                <a:ext uri="{FF2B5EF4-FFF2-40B4-BE49-F238E27FC236}">
                  <a16:creationId xmlns:a16="http://schemas.microsoft.com/office/drawing/2014/main" id="{C1BE6E0E-D6B0-35D2-516B-E3BC1F0D489E}"/>
                </a:ext>
              </a:extLst>
            </p:cNvPr>
            <p:cNvSpPr/>
            <p:nvPr/>
          </p:nvSpPr>
          <p:spPr>
            <a:xfrm>
              <a:off x="4867010" y="2141067"/>
              <a:ext cx="2665445" cy="240412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grpSp>
          <p:nvGrpSpPr>
            <p:cNvPr id="49" name="กลุ่ม 48">
              <a:extLst>
                <a:ext uri="{FF2B5EF4-FFF2-40B4-BE49-F238E27FC236}">
                  <a16:creationId xmlns:a16="http://schemas.microsoft.com/office/drawing/2014/main" id="{904F1DE7-4A2B-4454-341B-D6FE7AFED9A3}"/>
                </a:ext>
              </a:extLst>
            </p:cNvPr>
            <p:cNvGrpSpPr/>
            <p:nvPr/>
          </p:nvGrpSpPr>
          <p:grpSpPr>
            <a:xfrm>
              <a:off x="4070387" y="2166350"/>
              <a:ext cx="3773348" cy="3767453"/>
              <a:chOff x="2041558" y="1634764"/>
              <a:chExt cx="3773348" cy="3767453"/>
            </a:xfrm>
          </p:grpSpPr>
          <p:grpSp>
            <p:nvGrpSpPr>
              <p:cNvPr id="50" name="กลุ่ม 49">
                <a:extLst>
                  <a:ext uri="{FF2B5EF4-FFF2-40B4-BE49-F238E27FC236}">
                    <a16:creationId xmlns:a16="http://schemas.microsoft.com/office/drawing/2014/main" id="{415A4095-167E-291C-2F64-29399D511088}"/>
                  </a:ext>
                </a:extLst>
              </p:cNvPr>
              <p:cNvGrpSpPr/>
              <p:nvPr/>
            </p:nvGrpSpPr>
            <p:grpSpPr>
              <a:xfrm>
                <a:off x="2041558" y="1634764"/>
                <a:ext cx="3773348" cy="3767453"/>
                <a:chOff x="1827896" y="1229649"/>
                <a:chExt cx="1972070" cy="2108725"/>
              </a:xfrm>
            </p:grpSpPr>
            <p:sp>
              <p:nvSpPr>
                <p:cNvPr id="53" name="วงรี 52">
                  <a:extLst>
                    <a:ext uri="{FF2B5EF4-FFF2-40B4-BE49-F238E27FC236}">
                      <a16:creationId xmlns:a16="http://schemas.microsoft.com/office/drawing/2014/main" id="{02672E8B-81A8-52E0-7FD1-2EAFAAA3C07C}"/>
                    </a:ext>
                  </a:extLst>
                </p:cNvPr>
                <p:cNvSpPr/>
                <p:nvPr/>
              </p:nvSpPr>
              <p:spPr>
                <a:xfrm>
                  <a:off x="2133390" y="1229649"/>
                  <a:ext cx="1393045" cy="1345643"/>
                </a:xfrm>
                <a:prstGeom prst="ellipse">
                  <a:avLst/>
                </a:prstGeom>
                <a:solidFill>
                  <a:srgbClr val="00CCFF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endParaRPr>
                </a:p>
              </p:txBody>
            </p:sp>
            <p:grpSp>
              <p:nvGrpSpPr>
                <p:cNvPr id="54" name="กลุ่ม 53">
                  <a:extLst>
                    <a:ext uri="{FF2B5EF4-FFF2-40B4-BE49-F238E27FC236}">
                      <a16:creationId xmlns:a16="http://schemas.microsoft.com/office/drawing/2014/main" id="{21243D39-E3B5-A410-BEA4-8DA68F1DD10A}"/>
                    </a:ext>
                  </a:extLst>
                </p:cNvPr>
                <p:cNvGrpSpPr/>
                <p:nvPr/>
              </p:nvGrpSpPr>
              <p:grpSpPr>
                <a:xfrm>
                  <a:off x="1827896" y="2566568"/>
                  <a:ext cx="1972070" cy="771806"/>
                  <a:chOff x="581680" y="2027962"/>
                  <a:chExt cx="3406347" cy="1448916"/>
                </a:xfr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55" name="สี่เหลี่ยมผืนผ้า: มุมมน 54">
                    <a:extLst>
                      <a:ext uri="{FF2B5EF4-FFF2-40B4-BE49-F238E27FC236}">
                        <a16:creationId xmlns:a16="http://schemas.microsoft.com/office/drawing/2014/main" id="{D1A00B8E-908C-6125-BF4B-0420C5791B04}"/>
                      </a:ext>
                    </a:extLst>
                  </p:cNvPr>
                  <p:cNvSpPr/>
                  <p:nvPr/>
                </p:nvSpPr>
                <p:spPr>
                  <a:xfrm>
                    <a:off x="581680" y="2027962"/>
                    <a:ext cx="3406347" cy="1448916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9966"/>
                  </a:solidFill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H SarabunPSK" panose="020B0500040200020003" pitchFamily="34" charset="-34"/>
                      <a:ea typeface="+mn-ea"/>
                      <a:cs typeface="TH SarabunPSK" panose="020B0500040200020003" pitchFamily="34" charset="-34"/>
                    </a:endParaRPr>
                  </a:p>
                </p:txBody>
              </p:sp>
              <p:sp>
                <p:nvSpPr>
                  <p:cNvPr id="56" name="กล่องข้อความ 55">
                    <a:extLst>
                      <a:ext uri="{FF2B5EF4-FFF2-40B4-BE49-F238E27FC236}">
                        <a16:creationId xmlns:a16="http://schemas.microsoft.com/office/drawing/2014/main" id="{7E64A795-9ADC-BEBB-9EE1-74312544ACB8}"/>
                      </a:ext>
                    </a:extLst>
                  </p:cNvPr>
                  <p:cNvSpPr txBox="1"/>
                  <p:nvPr/>
                </p:nvSpPr>
                <p:spPr>
                  <a:xfrm>
                    <a:off x="649864" y="2503453"/>
                    <a:ext cx="3269978" cy="61446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th-TH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rPr>
                      <a:t>จิตอาสาภัยพิบัติ</a:t>
                    </a:r>
                  </a:p>
                </p:txBody>
              </p:sp>
            </p:grpSp>
          </p:grpSp>
          <p:pic>
            <p:nvPicPr>
              <p:cNvPr id="51" name="รูปภาพ 50">
                <a:extLst>
                  <a:ext uri="{FF2B5EF4-FFF2-40B4-BE49-F238E27FC236}">
                    <a16:creationId xmlns:a16="http://schemas.microsoft.com/office/drawing/2014/main" id="{53674386-3BFE-DE9C-6B5D-640004FFE8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80416" y="2037483"/>
                <a:ext cx="878395" cy="1782575"/>
              </a:xfrm>
              <a:prstGeom prst="rect">
                <a:avLst/>
              </a:prstGeom>
            </p:spPr>
          </p:pic>
          <p:pic>
            <p:nvPicPr>
              <p:cNvPr id="52" name="รูปภาพ 51">
                <a:extLst>
                  <a:ext uri="{FF2B5EF4-FFF2-40B4-BE49-F238E27FC236}">
                    <a16:creationId xmlns:a16="http://schemas.microsoft.com/office/drawing/2014/main" id="{83A72DC6-BE34-244A-E02C-361B8309FF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94928" y="1982012"/>
                <a:ext cx="916762" cy="1826195"/>
              </a:xfrm>
              <a:prstGeom prst="rect">
                <a:avLst/>
              </a:prstGeom>
            </p:spPr>
          </p:pic>
        </p:grpSp>
      </p:grpSp>
      <p:grpSp>
        <p:nvGrpSpPr>
          <p:cNvPr id="68" name="กลุ่ม 67">
            <a:extLst>
              <a:ext uri="{FF2B5EF4-FFF2-40B4-BE49-F238E27FC236}">
                <a16:creationId xmlns:a16="http://schemas.microsoft.com/office/drawing/2014/main" id="{F3EB769B-94D0-8C7F-3146-080C95F525E6}"/>
              </a:ext>
            </a:extLst>
          </p:cNvPr>
          <p:cNvGrpSpPr/>
          <p:nvPr/>
        </p:nvGrpSpPr>
        <p:grpSpPr>
          <a:xfrm>
            <a:off x="8227308" y="2141067"/>
            <a:ext cx="3773348" cy="3792741"/>
            <a:chOff x="8172862" y="2141067"/>
            <a:chExt cx="3773348" cy="3792741"/>
          </a:xfrm>
        </p:grpSpPr>
        <p:sp>
          <p:nvSpPr>
            <p:cNvPr id="57" name="วงรี 56">
              <a:extLst>
                <a:ext uri="{FF2B5EF4-FFF2-40B4-BE49-F238E27FC236}">
                  <a16:creationId xmlns:a16="http://schemas.microsoft.com/office/drawing/2014/main" id="{1FD11B47-C17F-9A22-5944-7431800E8B7E}"/>
                </a:ext>
              </a:extLst>
            </p:cNvPr>
            <p:cNvSpPr/>
            <p:nvPr/>
          </p:nvSpPr>
          <p:spPr>
            <a:xfrm>
              <a:off x="8969485" y="2141067"/>
              <a:ext cx="2665445" cy="240412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grpSp>
          <p:nvGrpSpPr>
            <p:cNvPr id="58" name="กลุ่ม 57">
              <a:extLst>
                <a:ext uri="{FF2B5EF4-FFF2-40B4-BE49-F238E27FC236}">
                  <a16:creationId xmlns:a16="http://schemas.microsoft.com/office/drawing/2014/main" id="{EEDEB014-A87F-4192-E292-E7C0CB794799}"/>
                </a:ext>
              </a:extLst>
            </p:cNvPr>
            <p:cNvGrpSpPr/>
            <p:nvPr/>
          </p:nvGrpSpPr>
          <p:grpSpPr>
            <a:xfrm>
              <a:off x="8172862" y="2166350"/>
              <a:ext cx="3773348" cy="3767458"/>
              <a:chOff x="2041558" y="1634764"/>
              <a:chExt cx="3773348" cy="3767458"/>
            </a:xfrm>
          </p:grpSpPr>
          <p:grpSp>
            <p:nvGrpSpPr>
              <p:cNvPr id="59" name="กลุ่ม 58">
                <a:extLst>
                  <a:ext uri="{FF2B5EF4-FFF2-40B4-BE49-F238E27FC236}">
                    <a16:creationId xmlns:a16="http://schemas.microsoft.com/office/drawing/2014/main" id="{E1BED978-02D1-712A-9964-27A207C3DF9A}"/>
                  </a:ext>
                </a:extLst>
              </p:cNvPr>
              <p:cNvGrpSpPr/>
              <p:nvPr/>
            </p:nvGrpSpPr>
            <p:grpSpPr>
              <a:xfrm>
                <a:off x="2041558" y="1634764"/>
                <a:ext cx="3773348" cy="3767458"/>
                <a:chOff x="1827896" y="1229649"/>
                <a:chExt cx="1972070" cy="2108728"/>
              </a:xfrm>
            </p:grpSpPr>
            <p:sp>
              <p:nvSpPr>
                <p:cNvPr id="62" name="วงรี 61">
                  <a:extLst>
                    <a:ext uri="{FF2B5EF4-FFF2-40B4-BE49-F238E27FC236}">
                      <a16:creationId xmlns:a16="http://schemas.microsoft.com/office/drawing/2014/main" id="{7C50AD3F-C961-1B0F-26D9-81C3BF38AF7B}"/>
                    </a:ext>
                  </a:extLst>
                </p:cNvPr>
                <p:cNvSpPr/>
                <p:nvPr/>
              </p:nvSpPr>
              <p:spPr>
                <a:xfrm>
                  <a:off x="2133390" y="1229649"/>
                  <a:ext cx="1393045" cy="1345643"/>
                </a:xfrm>
                <a:prstGeom prst="ellipse">
                  <a:avLst/>
                </a:prstGeom>
                <a:solidFill>
                  <a:srgbClr val="00CCFF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endParaRPr>
                </a:p>
              </p:txBody>
            </p:sp>
            <p:grpSp>
              <p:nvGrpSpPr>
                <p:cNvPr id="63" name="กลุ่ม 62">
                  <a:extLst>
                    <a:ext uri="{FF2B5EF4-FFF2-40B4-BE49-F238E27FC236}">
                      <a16:creationId xmlns:a16="http://schemas.microsoft.com/office/drawing/2014/main" id="{D6A3BA2E-6591-01D0-2152-E6AE0A203E25}"/>
                    </a:ext>
                  </a:extLst>
                </p:cNvPr>
                <p:cNvGrpSpPr/>
                <p:nvPr/>
              </p:nvGrpSpPr>
              <p:grpSpPr>
                <a:xfrm>
                  <a:off x="1827896" y="2566570"/>
                  <a:ext cx="1972070" cy="771807"/>
                  <a:chOff x="581680" y="2027965"/>
                  <a:chExt cx="3406347" cy="1448916"/>
                </a:xfr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64" name="สี่เหลี่ยมผืนผ้า: มุมมน 63">
                    <a:extLst>
                      <a:ext uri="{FF2B5EF4-FFF2-40B4-BE49-F238E27FC236}">
                        <a16:creationId xmlns:a16="http://schemas.microsoft.com/office/drawing/2014/main" id="{562DF74A-6DED-A15B-62D8-DC3FFB6B2FC3}"/>
                      </a:ext>
                    </a:extLst>
                  </p:cNvPr>
                  <p:cNvSpPr/>
                  <p:nvPr/>
                </p:nvSpPr>
                <p:spPr>
                  <a:xfrm>
                    <a:off x="581680" y="2027965"/>
                    <a:ext cx="3406347" cy="1448916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002060"/>
                  </a:solidFill>
                  <a:ln w="571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H SarabunPSK" panose="020B0500040200020003" pitchFamily="34" charset="-34"/>
                      <a:ea typeface="+mn-ea"/>
                      <a:cs typeface="TH SarabunPSK" panose="020B0500040200020003" pitchFamily="34" charset="-34"/>
                    </a:endParaRPr>
                  </a:p>
                </p:txBody>
              </p:sp>
              <p:sp>
                <p:nvSpPr>
                  <p:cNvPr id="65" name="กล่องข้อความ 64">
                    <a:extLst>
                      <a:ext uri="{FF2B5EF4-FFF2-40B4-BE49-F238E27FC236}">
                        <a16:creationId xmlns:a16="http://schemas.microsoft.com/office/drawing/2014/main" id="{DB83001B-A1D5-726B-0ACA-C7D63866F6DD}"/>
                      </a:ext>
                    </a:extLst>
                  </p:cNvPr>
                  <p:cNvSpPr txBox="1"/>
                  <p:nvPr/>
                </p:nvSpPr>
                <p:spPr>
                  <a:xfrm>
                    <a:off x="673750" y="2445187"/>
                    <a:ext cx="3269978" cy="61446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th-TH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rPr>
                      <a:t>จิตอาสาเฉพาะกิจ</a:t>
                    </a:r>
                  </a:p>
                </p:txBody>
              </p:sp>
            </p:grpSp>
          </p:grpSp>
          <p:pic>
            <p:nvPicPr>
              <p:cNvPr id="60" name="รูปภาพ 59">
                <a:extLst>
                  <a:ext uri="{FF2B5EF4-FFF2-40B4-BE49-F238E27FC236}">
                    <a16:creationId xmlns:a16="http://schemas.microsoft.com/office/drawing/2014/main" id="{69E76C5C-0BB2-0A49-9913-B3E139E875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80416" y="2037483"/>
                <a:ext cx="878395" cy="1782575"/>
              </a:xfrm>
              <a:prstGeom prst="rect">
                <a:avLst/>
              </a:prstGeom>
            </p:spPr>
          </p:pic>
          <p:pic>
            <p:nvPicPr>
              <p:cNvPr id="61" name="รูปภาพ 60">
                <a:extLst>
                  <a:ext uri="{FF2B5EF4-FFF2-40B4-BE49-F238E27FC236}">
                    <a16:creationId xmlns:a16="http://schemas.microsoft.com/office/drawing/2014/main" id="{873850A9-2C84-82F5-0EA7-7D38F0E8C9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94928" y="1982012"/>
                <a:ext cx="916762" cy="1826195"/>
              </a:xfrm>
              <a:prstGeom prst="rect">
                <a:avLst/>
              </a:prstGeom>
            </p:spPr>
          </p:pic>
        </p:grpSp>
      </p:grpSp>
      <p:sp>
        <p:nvSpPr>
          <p:cNvPr id="69" name="สี่เหลี่ยมผืนผ้า: มุมมน 68">
            <a:extLst>
              <a:ext uri="{FF2B5EF4-FFF2-40B4-BE49-F238E27FC236}">
                <a16:creationId xmlns:a16="http://schemas.microsoft.com/office/drawing/2014/main" id="{F4970111-14C3-88CA-D0BA-300F8998A71E}"/>
              </a:ext>
            </a:extLst>
          </p:cNvPr>
          <p:cNvSpPr/>
          <p:nvPr/>
        </p:nvSpPr>
        <p:spPr>
          <a:xfrm>
            <a:off x="85280" y="1259069"/>
            <a:ext cx="5753253" cy="713729"/>
          </a:xfrm>
          <a:prstGeom prst="roundRect">
            <a:avLst>
              <a:gd name="adj" fmla="val 50000"/>
            </a:avLst>
          </a:prstGeom>
          <a:solidFill>
            <a:srgbClr val="385723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70" name="กล่องข้อความ 69">
            <a:extLst>
              <a:ext uri="{FF2B5EF4-FFF2-40B4-BE49-F238E27FC236}">
                <a16:creationId xmlns:a16="http://schemas.microsoft.com/office/drawing/2014/main" id="{26D56B65-73D1-4E1B-09B4-B096042254BB}"/>
              </a:ext>
            </a:extLst>
          </p:cNvPr>
          <p:cNvSpPr txBox="1"/>
          <p:nvPr/>
        </p:nvSpPr>
        <p:spPr>
          <a:xfrm>
            <a:off x="390388" y="1342568"/>
            <a:ext cx="4940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แบ่งออกเป็น 3 ประเภท</a:t>
            </a:r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B8AE6F5F-A40E-0899-4FBC-01B2B56EAB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6" y="117262"/>
            <a:ext cx="2312948" cy="905494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5E00B5FF-7C8C-43CA-ED6F-B5CE9E3446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092" y="119592"/>
            <a:ext cx="2312948" cy="90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497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AA263894-74C2-8BC3-B5AA-0F1F1BCC6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97"/>
            <a:ext cx="12192528" cy="685829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6843D1E-2B6D-44E1-9BD2-EA2B1F135619}"/>
              </a:ext>
            </a:extLst>
          </p:cNvPr>
          <p:cNvSpPr txBox="1">
            <a:spLocks/>
          </p:cNvSpPr>
          <p:nvPr/>
        </p:nvSpPr>
        <p:spPr>
          <a:xfrm>
            <a:off x="963706" y="516238"/>
            <a:ext cx="10515600" cy="715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18"/>
            <a:r>
              <a:rPr lang="th-TH" sz="2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prstClr val="black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1F85D05C-CCB8-3A32-D754-AA1D141D92DC}"/>
              </a:ext>
            </a:extLst>
          </p:cNvPr>
          <p:cNvSpPr txBox="1"/>
          <p:nvPr/>
        </p:nvSpPr>
        <p:spPr>
          <a:xfrm>
            <a:off x="1523492" y="233130"/>
            <a:ext cx="9145016" cy="7262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18">
              <a:lnSpc>
                <a:spcPct val="107000"/>
              </a:lnSpc>
              <a:spcAft>
                <a:spcPts val="800"/>
              </a:spcAft>
              <a:defRPr/>
            </a:pPr>
            <a:r>
              <a:rPr lang="th-TH" sz="4000" b="1" dirty="0">
                <a:solidFill>
                  <a:srgbClr val="FFFF00"/>
                </a:solidFill>
                <a:effectLst>
                  <a:glow rad="889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ประเภทงานของ จิตอาสาพัฒนา</a:t>
            </a:r>
          </a:p>
        </p:txBody>
      </p:sp>
      <p:sp>
        <p:nvSpPr>
          <p:cNvPr id="11" name="รูปแบบอิสระ: รูปร่าง 10">
            <a:extLst>
              <a:ext uri="{FF2B5EF4-FFF2-40B4-BE49-F238E27FC236}">
                <a16:creationId xmlns:a16="http://schemas.microsoft.com/office/drawing/2014/main" id="{B5945F2F-8CB6-FC6E-13F7-C78DBA5156AB}"/>
              </a:ext>
            </a:extLst>
          </p:cNvPr>
          <p:cNvSpPr/>
          <p:nvPr/>
        </p:nvSpPr>
        <p:spPr>
          <a:xfrm flipH="1">
            <a:off x="0" y="0"/>
            <a:ext cx="2526780" cy="1116972"/>
          </a:xfrm>
          <a:custGeom>
            <a:avLst/>
            <a:gdLst>
              <a:gd name="connsiteX0" fmla="*/ 754380 w 2560320"/>
              <a:gd name="connsiteY0" fmla="*/ 0 h 1508760"/>
              <a:gd name="connsiteX1" fmla="*/ 2461260 w 2560320"/>
              <a:gd name="connsiteY1" fmla="*/ 0 h 1508760"/>
              <a:gd name="connsiteX2" fmla="*/ 2560320 w 2560320"/>
              <a:gd name="connsiteY2" fmla="*/ 9986 h 1508760"/>
              <a:gd name="connsiteX3" fmla="*/ 2560320 w 2560320"/>
              <a:gd name="connsiteY3" fmla="*/ 1498774 h 1508760"/>
              <a:gd name="connsiteX4" fmla="*/ 2461260 w 2560320"/>
              <a:gd name="connsiteY4" fmla="*/ 1508760 h 1508760"/>
              <a:gd name="connsiteX5" fmla="*/ 754380 w 2560320"/>
              <a:gd name="connsiteY5" fmla="*/ 1508760 h 1508760"/>
              <a:gd name="connsiteX6" fmla="*/ 0 w 2560320"/>
              <a:gd name="connsiteY6" fmla="*/ 754380 h 1508760"/>
              <a:gd name="connsiteX7" fmla="*/ 754380 w 2560320"/>
              <a:gd name="connsiteY7" fmla="*/ 0 h 1508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60320" h="1508760">
                <a:moveTo>
                  <a:pt x="754380" y="0"/>
                </a:moveTo>
                <a:lnTo>
                  <a:pt x="2461260" y="0"/>
                </a:lnTo>
                <a:lnTo>
                  <a:pt x="2560320" y="9986"/>
                </a:lnTo>
                <a:lnTo>
                  <a:pt x="2560320" y="1498774"/>
                </a:lnTo>
                <a:lnTo>
                  <a:pt x="2461260" y="1508760"/>
                </a:lnTo>
                <a:lnTo>
                  <a:pt x="754380" y="1508760"/>
                </a:lnTo>
                <a:cubicBezTo>
                  <a:pt x="337747" y="1508760"/>
                  <a:pt x="0" y="1171013"/>
                  <a:pt x="0" y="754380"/>
                </a:cubicBezTo>
                <a:cubicBezTo>
                  <a:pt x="0" y="337747"/>
                  <a:pt x="337747" y="0"/>
                  <a:pt x="75438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รูปแบบอิสระ: รูปร่าง 11">
            <a:extLst>
              <a:ext uri="{FF2B5EF4-FFF2-40B4-BE49-F238E27FC236}">
                <a16:creationId xmlns:a16="http://schemas.microsoft.com/office/drawing/2014/main" id="{F2E481BB-F9A3-86C0-4EC4-F5E25B169C8E}"/>
              </a:ext>
            </a:extLst>
          </p:cNvPr>
          <p:cNvSpPr/>
          <p:nvPr/>
        </p:nvSpPr>
        <p:spPr>
          <a:xfrm>
            <a:off x="9665220" y="0"/>
            <a:ext cx="2526780" cy="1116972"/>
          </a:xfrm>
          <a:custGeom>
            <a:avLst/>
            <a:gdLst>
              <a:gd name="connsiteX0" fmla="*/ 754380 w 2560320"/>
              <a:gd name="connsiteY0" fmla="*/ 0 h 1508760"/>
              <a:gd name="connsiteX1" fmla="*/ 2461260 w 2560320"/>
              <a:gd name="connsiteY1" fmla="*/ 0 h 1508760"/>
              <a:gd name="connsiteX2" fmla="*/ 2560320 w 2560320"/>
              <a:gd name="connsiteY2" fmla="*/ 9986 h 1508760"/>
              <a:gd name="connsiteX3" fmla="*/ 2560320 w 2560320"/>
              <a:gd name="connsiteY3" fmla="*/ 1498774 h 1508760"/>
              <a:gd name="connsiteX4" fmla="*/ 2461260 w 2560320"/>
              <a:gd name="connsiteY4" fmla="*/ 1508760 h 1508760"/>
              <a:gd name="connsiteX5" fmla="*/ 754380 w 2560320"/>
              <a:gd name="connsiteY5" fmla="*/ 1508760 h 1508760"/>
              <a:gd name="connsiteX6" fmla="*/ 0 w 2560320"/>
              <a:gd name="connsiteY6" fmla="*/ 754380 h 1508760"/>
              <a:gd name="connsiteX7" fmla="*/ 754380 w 2560320"/>
              <a:gd name="connsiteY7" fmla="*/ 0 h 1508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60320" h="1508760">
                <a:moveTo>
                  <a:pt x="754380" y="0"/>
                </a:moveTo>
                <a:lnTo>
                  <a:pt x="2461260" y="0"/>
                </a:lnTo>
                <a:lnTo>
                  <a:pt x="2560320" y="9986"/>
                </a:lnTo>
                <a:lnTo>
                  <a:pt x="2560320" y="1498774"/>
                </a:lnTo>
                <a:lnTo>
                  <a:pt x="2461260" y="1508760"/>
                </a:lnTo>
                <a:lnTo>
                  <a:pt x="754380" y="1508760"/>
                </a:lnTo>
                <a:cubicBezTo>
                  <a:pt x="337747" y="1508760"/>
                  <a:pt x="0" y="1171013"/>
                  <a:pt x="0" y="754380"/>
                </a:cubicBezTo>
                <a:cubicBezTo>
                  <a:pt x="0" y="337747"/>
                  <a:pt x="337747" y="0"/>
                  <a:pt x="75438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66" name="กลุ่ม 65">
            <a:extLst>
              <a:ext uri="{FF2B5EF4-FFF2-40B4-BE49-F238E27FC236}">
                <a16:creationId xmlns:a16="http://schemas.microsoft.com/office/drawing/2014/main" id="{AE7EF7C6-DE5C-8BE0-62EF-D418EDBB1934}"/>
              </a:ext>
            </a:extLst>
          </p:cNvPr>
          <p:cNvGrpSpPr/>
          <p:nvPr/>
        </p:nvGrpSpPr>
        <p:grpSpPr>
          <a:xfrm>
            <a:off x="315079" y="1306773"/>
            <a:ext cx="3803180" cy="3792736"/>
            <a:chOff x="90404" y="2141068"/>
            <a:chExt cx="3803180" cy="3792736"/>
          </a:xfrm>
        </p:grpSpPr>
        <p:sp>
          <p:nvSpPr>
            <p:cNvPr id="47" name="วงรี 46">
              <a:extLst>
                <a:ext uri="{FF2B5EF4-FFF2-40B4-BE49-F238E27FC236}">
                  <a16:creationId xmlns:a16="http://schemas.microsoft.com/office/drawing/2014/main" id="{FF5BE27B-7168-D6ED-121B-8BADA42DCA74}"/>
                </a:ext>
              </a:extLst>
            </p:cNvPr>
            <p:cNvSpPr/>
            <p:nvPr/>
          </p:nvSpPr>
          <p:spPr>
            <a:xfrm>
              <a:off x="839416" y="2141068"/>
              <a:ext cx="2665445" cy="240412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grpSp>
          <p:nvGrpSpPr>
            <p:cNvPr id="30" name="กลุ่ม 29">
              <a:extLst>
                <a:ext uri="{FF2B5EF4-FFF2-40B4-BE49-F238E27FC236}">
                  <a16:creationId xmlns:a16="http://schemas.microsoft.com/office/drawing/2014/main" id="{B936087C-BA29-2E6F-1534-B13277ACECD5}"/>
                </a:ext>
              </a:extLst>
            </p:cNvPr>
            <p:cNvGrpSpPr/>
            <p:nvPr/>
          </p:nvGrpSpPr>
          <p:grpSpPr>
            <a:xfrm>
              <a:off x="90404" y="2166351"/>
              <a:ext cx="3803180" cy="3767453"/>
              <a:chOff x="2041558" y="1634764"/>
              <a:chExt cx="3803180" cy="3767453"/>
            </a:xfrm>
          </p:grpSpPr>
          <p:grpSp>
            <p:nvGrpSpPr>
              <p:cNvPr id="22" name="กลุ่ม 21">
                <a:extLst>
                  <a:ext uri="{FF2B5EF4-FFF2-40B4-BE49-F238E27FC236}">
                    <a16:creationId xmlns:a16="http://schemas.microsoft.com/office/drawing/2014/main" id="{87EBE2DC-A713-EB30-E2C4-072D3793F681}"/>
                  </a:ext>
                </a:extLst>
              </p:cNvPr>
              <p:cNvGrpSpPr/>
              <p:nvPr/>
            </p:nvGrpSpPr>
            <p:grpSpPr>
              <a:xfrm>
                <a:off x="2041558" y="1634764"/>
                <a:ext cx="3803180" cy="3767453"/>
                <a:chOff x="1827896" y="1229649"/>
                <a:chExt cx="1987661" cy="2108725"/>
              </a:xfrm>
            </p:grpSpPr>
            <p:sp>
              <p:nvSpPr>
                <p:cNvPr id="23" name="วงรี 22">
                  <a:extLst>
                    <a:ext uri="{FF2B5EF4-FFF2-40B4-BE49-F238E27FC236}">
                      <a16:creationId xmlns:a16="http://schemas.microsoft.com/office/drawing/2014/main" id="{0C358F03-301E-2CE0-E3D3-439E8C56005A}"/>
                    </a:ext>
                  </a:extLst>
                </p:cNvPr>
                <p:cNvSpPr/>
                <p:nvPr/>
              </p:nvSpPr>
              <p:spPr>
                <a:xfrm>
                  <a:off x="2133390" y="1229649"/>
                  <a:ext cx="1393045" cy="1345643"/>
                </a:xfrm>
                <a:prstGeom prst="ellipse">
                  <a:avLst/>
                </a:prstGeom>
                <a:solidFill>
                  <a:srgbClr val="00CCFF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grpSp>
              <p:nvGrpSpPr>
                <p:cNvPr id="24" name="กลุ่ม 23">
                  <a:extLst>
                    <a:ext uri="{FF2B5EF4-FFF2-40B4-BE49-F238E27FC236}">
                      <a16:creationId xmlns:a16="http://schemas.microsoft.com/office/drawing/2014/main" id="{C56D0914-F49D-B373-78E8-DC67F5CCE3E4}"/>
                    </a:ext>
                  </a:extLst>
                </p:cNvPr>
                <p:cNvGrpSpPr/>
                <p:nvPr/>
              </p:nvGrpSpPr>
              <p:grpSpPr>
                <a:xfrm>
                  <a:off x="1827896" y="2566568"/>
                  <a:ext cx="1987661" cy="771806"/>
                  <a:chOff x="581680" y="2027962"/>
                  <a:chExt cx="3433277" cy="1448916"/>
                </a:xfr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26" name="สี่เหลี่ยมผืนผ้า: มุมมน 25">
                    <a:extLst>
                      <a:ext uri="{FF2B5EF4-FFF2-40B4-BE49-F238E27FC236}">
                        <a16:creationId xmlns:a16="http://schemas.microsoft.com/office/drawing/2014/main" id="{122037A7-C049-D537-B6B5-BA2ACA7D94E5}"/>
                      </a:ext>
                    </a:extLst>
                  </p:cNvPr>
                  <p:cNvSpPr/>
                  <p:nvPr/>
                </p:nvSpPr>
                <p:spPr>
                  <a:xfrm>
                    <a:off x="581680" y="2027962"/>
                    <a:ext cx="3406347" cy="1448916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6">
                      <a:lumMod val="75000"/>
                    </a:schemeClr>
                  </a:solidFill>
                  <a:ln w="571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H SarabunPSK" panose="020B0500040200020003" pitchFamily="34" charset="-34"/>
                      <a:cs typeface="TH SarabunPSK" panose="020B0500040200020003" pitchFamily="34" charset="-34"/>
                    </a:endParaRPr>
                  </a:p>
                </p:txBody>
              </p:sp>
              <p:sp>
                <p:nvSpPr>
                  <p:cNvPr id="27" name="กล่องข้อความ 26">
                    <a:extLst>
                      <a:ext uri="{FF2B5EF4-FFF2-40B4-BE49-F238E27FC236}">
                        <a16:creationId xmlns:a16="http://schemas.microsoft.com/office/drawing/2014/main" id="{3386CE83-69DC-C0DD-F852-453A77908DD1}"/>
                      </a:ext>
                    </a:extLst>
                  </p:cNvPr>
                  <p:cNvSpPr txBox="1"/>
                  <p:nvPr/>
                </p:nvSpPr>
                <p:spPr>
                  <a:xfrm>
                    <a:off x="744979" y="2467504"/>
                    <a:ext cx="3269978" cy="74382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th-TH" sz="4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t>จิตอาสาพัฒนา</a:t>
                    </a:r>
                  </a:p>
                </p:txBody>
              </p:sp>
            </p:grpSp>
          </p:grpSp>
          <p:pic>
            <p:nvPicPr>
              <p:cNvPr id="28" name="รูปภาพ 27">
                <a:extLst>
                  <a:ext uri="{FF2B5EF4-FFF2-40B4-BE49-F238E27FC236}">
                    <a16:creationId xmlns:a16="http://schemas.microsoft.com/office/drawing/2014/main" id="{F17E7494-D797-234D-507D-68EAA557F0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80416" y="2037483"/>
                <a:ext cx="878395" cy="1782575"/>
              </a:xfrm>
              <a:prstGeom prst="rect">
                <a:avLst/>
              </a:prstGeom>
            </p:spPr>
          </p:pic>
          <p:pic>
            <p:nvPicPr>
              <p:cNvPr id="29" name="รูปภาพ 28">
                <a:extLst>
                  <a:ext uri="{FF2B5EF4-FFF2-40B4-BE49-F238E27FC236}">
                    <a16:creationId xmlns:a16="http://schemas.microsoft.com/office/drawing/2014/main" id="{E65048CF-1580-67A3-6351-343F5F15DD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94928" y="1982012"/>
                <a:ext cx="916762" cy="1826195"/>
              </a:xfrm>
              <a:prstGeom prst="rect">
                <a:avLst/>
              </a:prstGeom>
            </p:spPr>
          </p:pic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CB2C594-7B92-4C2E-9B08-977D1BD51E7C}"/>
              </a:ext>
            </a:extLst>
          </p:cNvPr>
          <p:cNvGrpSpPr/>
          <p:nvPr/>
        </p:nvGrpSpPr>
        <p:grpSpPr>
          <a:xfrm>
            <a:off x="4438068" y="1338228"/>
            <a:ext cx="7438853" cy="5286642"/>
            <a:chOff x="466140" y="5210547"/>
            <a:chExt cx="3513742" cy="783188"/>
          </a:xfrm>
        </p:grpSpPr>
        <p:sp>
          <p:nvSpPr>
            <p:cNvPr id="36" name="สี่เหลี่ยมผืนผ้า: มุมมน 25">
              <a:extLst>
                <a:ext uri="{FF2B5EF4-FFF2-40B4-BE49-F238E27FC236}">
                  <a16:creationId xmlns:a16="http://schemas.microsoft.com/office/drawing/2014/main" id="{DA9A4AA5-B036-4A81-807D-C01FC5ABF4B8}"/>
                </a:ext>
              </a:extLst>
            </p:cNvPr>
            <p:cNvSpPr/>
            <p:nvPr/>
          </p:nvSpPr>
          <p:spPr>
            <a:xfrm>
              <a:off x="466140" y="5210547"/>
              <a:ext cx="3513742" cy="783188"/>
            </a:xfrm>
            <a:prstGeom prst="roundRect">
              <a:avLst>
                <a:gd name="adj" fmla="val 25685"/>
              </a:avLst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37" name="กล่องข้อความ 26">
              <a:extLst>
                <a:ext uri="{FF2B5EF4-FFF2-40B4-BE49-F238E27FC236}">
                  <a16:creationId xmlns:a16="http://schemas.microsoft.com/office/drawing/2014/main" id="{9398F9A4-9417-4D86-A3F3-25B529F0D077}"/>
                </a:ext>
              </a:extLst>
            </p:cNvPr>
            <p:cNvSpPr txBox="1"/>
            <p:nvPr/>
          </p:nvSpPr>
          <p:spPr>
            <a:xfrm>
              <a:off x="760486" y="5262321"/>
              <a:ext cx="3142095" cy="670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th-TH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จิตอาสาพัฒนาชุมชนเข้มแข็ง ประชามีสุข</a:t>
              </a:r>
            </a:p>
            <a:p>
              <a:pPr marL="514350" marR="0" lvl="0" indent="-51435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th-TH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จิตอาสางานประดิษฐ์และเผยแพร่งานศิลปาชีพ</a:t>
              </a:r>
            </a:p>
            <a:p>
              <a:pPr marL="514350" marR="0" lvl="0" indent="-51435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th-TH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จิตอาสาฝ่ายกิจกรรมการแสดงและนิทรรศการ</a:t>
              </a:r>
            </a:p>
            <a:p>
              <a:pPr marL="514350" marR="0" lvl="0" indent="-51435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th-TH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จิตอาสาฝ่ายแพทย์และสาธารณสุข</a:t>
              </a:r>
            </a:p>
            <a:p>
              <a:pPr marL="514350" marR="0" lvl="0" indent="-51435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th-TH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จิตอาสาฝ่ายทะเบียนและข้อมูล</a:t>
              </a:r>
            </a:p>
            <a:p>
              <a:pPr marL="514350" marR="0" lvl="0" indent="-51435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th-TH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จิตอาสาฝ่ายส่งกำลังบำรุงและสนับสนุน</a:t>
              </a:r>
            </a:p>
            <a:p>
              <a:pPr marL="514350" marR="0" lvl="0" indent="-51435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th-TH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จิตอาสาฝ่ายประชาสัมพันธ์</a:t>
              </a:r>
            </a:p>
            <a:p>
              <a:pPr marL="514350" marR="0" lvl="0" indent="-51435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th-TH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จิตอาสาฝ่ายรักษาความปลอดภัยและจราจร</a:t>
              </a:r>
            </a:p>
          </p:txBody>
        </p:sp>
      </p:grpSp>
      <p:sp>
        <p:nvSpPr>
          <p:cNvPr id="4" name="รูปแบบอิสระ: รูปร่าง 3">
            <a:extLst>
              <a:ext uri="{FF2B5EF4-FFF2-40B4-BE49-F238E27FC236}">
                <a16:creationId xmlns:a16="http://schemas.microsoft.com/office/drawing/2014/main" id="{641255F5-5C85-3A9A-49C2-266A17CD437B}"/>
              </a:ext>
            </a:extLst>
          </p:cNvPr>
          <p:cNvSpPr/>
          <p:nvPr/>
        </p:nvSpPr>
        <p:spPr>
          <a:xfrm flipH="1">
            <a:off x="0" y="4149"/>
            <a:ext cx="2526780" cy="1116972"/>
          </a:xfrm>
          <a:custGeom>
            <a:avLst/>
            <a:gdLst>
              <a:gd name="connsiteX0" fmla="*/ 754380 w 2560320"/>
              <a:gd name="connsiteY0" fmla="*/ 0 h 1508760"/>
              <a:gd name="connsiteX1" fmla="*/ 2461260 w 2560320"/>
              <a:gd name="connsiteY1" fmla="*/ 0 h 1508760"/>
              <a:gd name="connsiteX2" fmla="*/ 2560320 w 2560320"/>
              <a:gd name="connsiteY2" fmla="*/ 9986 h 1508760"/>
              <a:gd name="connsiteX3" fmla="*/ 2560320 w 2560320"/>
              <a:gd name="connsiteY3" fmla="*/ 1498774 h 1508760"/>
              <a:gd name="connsiteX4" fmla="*/ 2461260 w 2560320"/>
              <a:gd name="connsiteY4" fmla="*/ 1508760 h 1508760"/>
              <a:gd name="connsiteX5" fmla="*/ 754380 w 2560320"/>
              <a:gd name="connsiteY5" fmla="*/ 1508760 h 1508760"/>
              <a:gd name="connsiteX6" fmla="*/ 0 w 2560320"/>
              <a:gd name="connsiteY6" fmla="*/ 754380 h 1508760"/>
              <a:gd name="connsiteX7" fmla="*/ 754380 w 2560320"/>
              <a:gd name="connsiteY7" fmla="*/ 0 h 1508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60320" h="1508760">
                <a:moveTo>
                  <a:pt x="754380" y="0"/>
                </a:moveTo>
                <a:lnTo>
                  <a:pt x="2461260" y="0"/>
                </a:lnTo>
                <a:lnTo>
                  <a:pt x="2560320" y="9986"/>
                </a:lnTo>
                <a:lnTo>
                  <a:pt x="2560320" y="1498774"/>
                </a:lnTo>
                <a:lnTo>
                  <a:pt x="2461260" y="1508760"/>
                </a:lnTo>
                <a:lnTo>
                  <a:pt x="754380" y="1508760"/>
                </a:lnTo>
                <a:cubicBezTo>
                  <a:pt x="337747" y="1508760"/>
                  <a:pt x="0" y="1171013"/>
                  <a:pt x="0" y="754380"/>
                </a:cubicBezTo>
                <a:cubicBezTo>
                  <a:pt x="0" y="337747"/>
                  <a:pt x="337747" y="0"/>
                  <a:pt x="754380" y="0"/>
                </a:cubicBezTo>
                <a:close/>
              </a:path>
            </a:pathLst>
          </a:custGeom>
          <a:solidFill>
            <a:srgbClr val="FFFF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รูปแบบอิสระ: รูปร่าง 6">
            <a:extLst>
              <a:ext uri="{FF2B5EF4-FFF2-40B4-BE49-F238E27FC236}">
                <a16:creationId xmlns:a16="http://schemas.microsoft.com/office/drawing/2014/main" id="{580072F8-BE1A-EEB2-05F4-7AB1AD1ED497}"/>
              </a:ext>
            </a:extLst>
          </p:cNvPr>
          <p:cNvSpPr/>
          <p:nvPr/>
        </p:nvSpPr>
        <p:spPr>
          <a:xfrm>
            <a:off x="9665220" y="4149"/>
            <a:ext cx="2526780" cy="1116972"/>
          </a:xfrm>
          <a:custGeom>
            <a:avLst/>
            <a:gdLst>
              <a:gd name="connsiteX0" fmla="*/ 754380 w 2560320"/>
              <a:gd name="connsiteY0" fmla="*/ 0 h 1508760"/>
              <a:gd name="connsiteX1" fmla="*/ 2461260 w 2560320"/>
              <a:gd name="connsiteY1" fmla="*/ 0 h 1508760"/>
              <a:gd name="connsiteX2" fmla="*/ 2560320 w 2560320"/>
              <a:gd name="connsiteY2" fmla="*/ 9986 h 1508760"/>
              <a:gd name="connsiteX3" fmla="*/ 2560320 w 2560320"/>
              <a:gd name="connsiteY3" fmla="*/ 1498774 h 1508760"/>
              <a:gd name="connsiteX4" fmla="*/ 2461260 w 2560320"/>
              <a:gd name="connsiteY4" fmla="*/ 1508760 h 1508760"/>
              <a:gd name="connsiteX5" fmla="*/ 754380 w 2560320"/>
              <a:gd name="connsiteY5" fmla="*/ 1508760 h 1508760"/>
              <a:gd name="connsiteX6" fmla="*/ 0 w 2560320"/>
              <a:gd name="connsiteY6" fmla="*/ 754380 h 1508760"/>
              <a:gd name="connsiteX7" fmla="*/ 754380 w 2560320"/>
              <a:gd name="connsiteY7" fmla="*/ 0 h 1508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60320" h="1508760">
                <a:moveTo>
                  <a:pt x="754380" y="0"/>
                </a:moveTo>
                <a:lnTo>
                  <a:pt x="2461260" y="0"/>
                </a:lnTo>
                <a:lnTo>
                  <a:pt x="2560320" y="9986"/>
                </a:lnTo>
                <a:lnTo>
                  <a:pt x="2560320" y="1498774"/>
                </a:lnTo>
                <a:lnTo>
                  <a:pt x="2461260" y="1508760"/>
                </a:lnTo>
                <a:lnTo>
                  <a:pt x="754380" y="1508760"/>
                </a:lnTo>
                <a:cubicBezTo>
                  <a:pt x="337747" y="1508760"/>
                  <a:pt x="0" y="1171013"/>
                  <a:pt x="0" y="754380"/>
                </a:cubicBezTo>
                <a:cubicBezTo>
                  <a:pt x="0" y="337747"/>
                  <a:pt x="337747" y="0"/>
                  <a:pt x="754380" y="0"/>
                </a:cubicBezTo>
                <a:close/>
              </a:path>
            </a:pathLst>
          </a:custGeom>
          <a:solidFill>
            <a:srgbClr val="8ADB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02045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2BCF0922-30CC-B83B-A795-DE92CF7CE1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97"/>
            <a:ext cx="12192528" cy="685829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6843D1E-2B6D-44E1-9BD2-EA2B1F135619}"/>
              </a:ext>
            </a:extLst>
          </p:cNvPr>
          <p:cNvSpPr txBox="1">
            <a:spLocks/>
          </p:cNvSpPr>
          <p:nvPr/>
        </p:nvSpPr>
        <p:spPr>
          <a:xfrm>
            <a:off x="963706" y="516238"/>
            <a:ext cx="10515600" cy="715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1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prstClr val="black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1F85D05C-CCB8-3A32-D754-AA1D141D92DC}"/>
              </a:ext>
            </a:extLst>
          </p:cNvPr>
          <p:cNvSpPr txBox="1"/>
          <p:nvPr/>
        </p:nvSpPr>
        <p:spPr>
          <a:xfrm>
            <a:off x="1523492" y="233130"/>
            <a:ext cx="9145016" cy="7262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18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889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ประเภทงานของ จิตอาสาภัยพิบัติ</a:t>
            </a:r>
          </a:p>
        </p:txBody>
      </p:sp>
      <p:grpSp>
        <p:nvGrpSpPr>
          <p:cNvPr id="66" name="กลุ่ม 65">
            <a:extLst>
              <a:ext uri="{FF2B5EF4-FFF2-40B4-BE49-F238E27FC236}">
                <a16:creationId xmlns:a16="http://schemas.microsoft.com/office/drawing/2014/main" id="{AE7EF7C6-DE5C-8BE0-62EF-D418EDBB1934}"/>
              </a:ext>
            </a:extLst>
          </p:cNvPr>
          <p:cNvGrpSpPr/>
          <p:nvPr/>
        </p:nvGrpSpPr>
        <p:grpSpPr>
          <a:xfrm>
            <a:off x="4103963" y="1532632"/>
            <a:ext cx="3803180" cy="3792736"/>
            <a:chOff x="90404" y="2141068"/>
            <a:chExt cx="3803180" cy="3792736"/>
          </a:xfrm>
        </p:grpSpPr>
        <p:sp>
          <p:nvSpPr>
            <p:cNvPr id="47" name="วงรี 46">
              <a:extLst>
                <a:ext uri="{FF2B5EF4-FFF2-40B4-BE49-F238E27FC236}">
                  <a16:creationId xmlns:a16="http://schemas.microsoft.com/office/drawing/2014/main" id="{FF5BE27B-7168-D6ED-121B-8BADA42DCA74}"/>
                </a:ext>
              </a:extLst>
            </p:cNvPr>
            <p:cNvSpPr/>
            <p:nvPr/>
          </p:nvSpPr>
          <p:spPr>
            <a:xfrm>
              <a:off x="839416" y="2141068"/>
              <a:ext cx="2665445" cy="240412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grpSp>
          <p:nvGrpSpPr>
            <p:cNvPr id="30" name="กลุ่ม 29">
              <a:extLst>
                <a:ext uri="{FF2B5EF4-FFF2-40B4-BE49-F238E27FC236}">
                  <a16:creationId xmlns:a16="http://schemas.microsoft.com/office/drawing/2014/main" id="{B936087C-BA29-2E6F-1534-B13277ACECD5}"/>
                </a:ext>
              </a:extLst>
            </p:cNvPr>
            <p:cNvGrpSpPr/>
            <p:nvPr/>
          </p:nvGrpSpPr>
          <p:grpSpPr>
            <a:xfrm>
              <a:off x="90404" y="2166351"/>
              <a:ext cx="3803180" cy="3767453"/>
              <a:chOff x="2041558" y="1634764"/>
              <a:chExt cx="3803180" cy="3767453"/>
            </a:xfrm>
          </p:grpSpPr>
          <p:grpSp>
            <p:nvGrpSpPr>
              <p:cNvPr id="22" name="กลุ่ม 21">
                <a:extLst>
                  <a:ext uri="{FF2B5EF4-FFF2-40B4-BE49-F238E27FC236}">
                    <a16:creationId xmlns:a16="http://schemas.microsoft.com/office/drawing/2014/main" id="{87EBE2DC-A713-EB30-E2C4-072D3793F681}"/>
                  </a:ext>
                </a:extLst>
              </p:cNvPr>
              <p:cNvGrpSpPr/>
              <p:nvPr/>
            </p:nvGrpSpPr>
            <p:grpSpPr>
              <a:xfrm>
                <a:off x="2041558" y="1634764"/>
                <a:ext cx="3803180" cy="3767453"/>
                <a:chOff x="1827896" y="1229649"/>
                <a:chExt cx="1987661" cy="2108725"/>
              </a:xfrm>
            </p:grpSpPr>
            <p:sp>
              <p:nvSpPr>
                <p:cNvPr id="23" name="วงรี 22">
                  <a:extLst>
                    <a:ext uri="{FF2B5EF4-FFF2-40B4-BE49-F238E27FC236}">
                      <a16:creationId xmlns:a16="http://schemas.microsoft.com/office/drawing/2014/main" id="{0C358F03-301E-2CE0-E3D3-439E8C56005A}"/>
                    </a:ext>
                  </a:extLst>
                </p:cNvPr>
                <p:cNvSpPr/>
                <p:nvPr/>
              </p:nvSpPr>
              <p:spPr>
                <a:xfrm>
                  <a:off x="2133390" y="1229649"/>
                  <a:ext cx="1393045" cy="1345643"/>
                </a:xfrm>
                <a:prstGeom prst="ellipse">
                  <a:avLst/>
                </a:prstGeom>
                <a:solidFill>
                  <a:srgbClr val="00CCFF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grpSp>
              <p:nvGrpSpPr>
                <p:cNvPr id="24" name="กลุ่ม 23">
                  <a:extLst>
                    <a:ext uri="{FF2B5EF4-FFF2-40B4-BE49-F238E27FC236}">
                      <a16:creationId xmlns:a16="http://schemas.microsoft.com/office/drawing/2014/main" id="{C56D0914-F49D-B373-78E8-DC67F5CCE3E4}"/>
                    </a:ext>
                  </a:extLst>
                </p:cNvPr>
                <p:cNvGrpSpPr/>
                <p:nvPr/>
              </p:nvGrpSpPr>
              <p:grpSpPr>
                <a:xfrm>
                  <a:off x="1827896" y="2566568"/>
                  <a:ext cx="1987661" cy="771806"/>
                  <a:chOff x="581680" y="2027962"/>
                  <a:chExt cx="3433277" cy="1448916"/>
                </a:xfr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26" name="สี่เหลี่ยมผืนผ้า: มุมมน 25">
                    <a:extLst>
                      <a:ext uri="{FF2B5EF4-FFF2-40B4-BE49-F238E27FC236}">
                        <a16:creationId xmlns:a16="http://schemas.microsoft.com/office/drawing/2014/main" id="{122037A7-C049-D537-B6B5-BA2ACA7D94E5}"/>
                      </a:ext>
                    </a:extLst>
                  </p:cNvPr>
                  <p:cNvSpPr/>
                  <p:nvPr/>
                </p:nvSpPr>
                <p:spPr>
                  <a:xfrm>
                    <a:off x="581680" y="2027962"/>
                    <a:ext cx="3406347" cy="1448916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9966"/>
                  </a:solidFill>
                  <a:ln w="571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H SarabunPSK" panose="020B0500040200020003" pitchFamily="34" charset="-34"/>
                      <a:cs typeface="TH SarabunPSK" panose="020B0500040200020003" pitchFamily="34" charset="-34"/>
                    </a:endParaRPr>
                  </a:p>
                </p:txBody>
              </p:sp>
              <p:sp>
                <p:nvSpPr>
                  <p:cNvPr id="27" name="กล่องข้อความ 26">
                    <a:extLst>
                      <a:ext uri="{FF2B5EF4-FFF2-40B4-BE49-F238E27FC236}">
                        <a16:creationId xmlns:a16="http://schemas.microsoft.com/office/drawing/2014/main" id="{3386CE83-69DC-C0DD-F852-453A77908DD1}"/>
                      </a:ext>
                    </a:extLst>
                  </p:cNvPr>
                  <p:cNvSpPr txBox="1"/>
                  <p:nvPr/>
                </p:nvSpPr>
                <p:spPr>
                  <a:xfrm>
                    <a:off x="744979" y="2467504"/>
                    <a:ext cx="3269978" cy="74382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th-TH" sz="4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t>จิตอาสาภัยพิบัติ</a:t>
                    </a:r>
                  </a:p>
                </p:txBody>
              </p:sp>
            </p:grpSp>
          </p:grpSp>
          <p:pic>
            <p:nvPicPr>
              <p:cNvPr id="28" name="รูปภาพ 27">
                <a:extLst>
                  <a:ext uri="{FF2B5EF4-FFF2-40B4-BE49-F238E27FC236}">
                    <a16:creationId xmlns:a16="http://schemas.microsoft.com/office/drawing/2014/main" id="{F17E7494-D797-234D-507D-68EAA557F0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80416" y="2037483"/>
                <a:ext cx="878395" cy="1782575"/>
              </a:xfrm>
              <a:prstGeom prst="rect">
                <a:avLst/>
              </a:prstGeom>
            </p:spPr>
          </p:pic>
          <p:pic>
            <p:nvPicPr>
              <p:cNvPr id="29" name="รูปภาพ 28">
                <a:extLst>
                  <a:ext uri="{FF2B5EF4-FFF2-40B4-BE49-F238E27FC236}">
                    <a16:creationId xmlns:a16="http://schemas.microsoft.com/office/drawing/2014/main" id="{E65048CF-1580-67A3-6351-343F5F15DD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94928" y="1982012"/>
                <a:ext cx="916762" cy="1826195"/>
              </a:xfrm>
              <a:prstGeom prst="rect">
                <a:avLst/>
              </a:prstGeom>
            </p:spPr>
          </p:pic>
        </p:grpSp>
      </p:grpSp>
      <p:grpSp>
        <p:nvGrpSpPr>
          <p:cNvPr id="20" name="กลุ่ม 19">
            <a:extLst>
              <a:ext uri="{FF2B5EF4-FFF2-40B4-BE49-F238E27FC236}">
                <a16:creationId xmlns:a16="http://schemas.microsoft.com/office/drawing/2014/main" id="{0EA3E056-C470-A0CB-6F8D-CC7976F44260}"/>
              </a:ext>
            </a:extLst>
          </p:cNvPr>
          <p:cNvGrpSpPr/>
          <p:nvPr/>
        </p:nvGrpSpPr>
        <p:grpSpPr>
          <a:xfrm>
            <a:off x="739612" y="1556792"/>
            <a:ext cx="3545244" cy="913471"/>
            <a:chOff x="211085" y="1962840"/>
            <a:chExt cx="4726405" cy="982241"/>
          </a:xfrm>
          <a:solidFill>
            <a:schemeClr val="accent2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5" name="สี่เหลี่ยมผืนผ้า: มุมมน 24">
              <a:extLst>
                <a:ext uri="{FF2B5EF4-FFF2-40B4-BE49-F238E27FC236}">
                  <a16:creationId xmlns:a16="http://schemas.microsoft.com/office/drawing/2014/main" id="{B6B5B8CD-4F4D-E117-FEE9-AE31A9DD6DC6}"/>
                </a:ext>
              </a:extLst>
            </p:cNvPr>
            <p:cNvSpPr/>
            <p:nvPr/>
          </p:nvSpPr>
          <p:spPr>
            <a:xfrm>
              <a:off x="211085" y="1962840"/>
              <a:ext cx="4726405" cy="982241"/>
            </a:xfrm>
            <a:prstGeom prst="roundRect">
              <a:avLst>
                <a:gd name="adj" fmla="val 50000"/>
              </a:avLst>
            </a:prstGeom>
            <a:grp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31" name="กล่องข้อความ 30">
              <a:extLst>
                <a:ext uri="{FF2B5EF4-FFF2-40B4-BE49-F238E27FC236}">
                  <a16:creationId xmlns:a16="http://schemas.microsoft.com/office/drawing/2014/main" id="{685E3F5D-2F18-E56A-BF7C-E3B45354FCCC}"/>
                </a:ext>
              </a:extLst>
            </p:cNvPr>
            <p:cNvSpPr txBox="1"/>
            <p:nvPr/>
          </p:nvSpPr>
          <p:spPr>
            <a:xfrm>
              <a:off x="639001" y="2118114"/>
              <a:ext cx="3870573" cy="76117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กิจกรรมการช่วยเหลือ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ผู้ประสบอุทกภัย</a:t>
              </a:r>
            </a:p>
          </p:txBody>
        </p:sp>
      </p:grpSp>
      <p:grpSp>
        <p:nvGrpSpPr>
          <p:cNvPr id="86" name="กลุ่ม 85">
            <a:extLst>
              <a:ext uri="{FF2B5EF4-FFF2-40B4-BE49-F238E27FC236}">
                <a16:creationId xmlns:a16="http://schemas.microsoft.com/office/drawing/2014/main" id="{5D1C64BE-53D6-6B6F-6B7D-5F4FA694235F}"/>
              </a:ext>
            </a:extLst>
          </p:cNvPr>
          <p:cNvGrpSpPr/>
          <p:nvPr/>
        </p:nvGrpSpPr>
        <p:grpSpPr>
          <a:xfrm>
            <a:off x="7978646" y="1556792"/>
            <a:ext cx="3712865" cy="913471"/>
            <a:chOff x="211084" y="1962840"/>
            <a:chExt cx="4949872" cy="982241"/>
          </a:xfrm>
          <a:solidFill>
            <a:schemeClr val="accent2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7" name="สี่เหลี่ยมผืนผ้า: มุมมน 86">
              <a:extLst>
                <a:ext uri="{FF2B5EF4-FFF2-40B4-BE49-F238E27FC236}">
                  <a16:creationId xmlns:a16="http://schemas.microsoft.com/office/drawing/2014/main" id="{71F8EFE7-3E3A-F06B-22D3-D0A8D1FF9272}"/>
                </a:ext>
              </a:extLst>
            </p:cNvPr>
            <p:cNvSpPr/>
            <p:nvPr/>
          </p:nvSpPr>
          <p:spPr>
            <a:xfrm>
              <a:off x="211084" y="1962840"/>
              <a:ext cx="4949872" cy="982241"/>
            </a:xfrm>
            <a:prstGeom prst="roundRect">
              <a:avLst>
                <a:gd name="adj" fmla="val 50000"/>
              </a:avLst>
            </a:prstGeom>
            <a:grpFill/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88" name="กล่องข้อความ 87">
              <a:extLst>
                <a:ext uri="{FF2B5EF4-FFF2-40B4-BE49-F238E27FC236}">
                  <a16:creationId xmlns:a16="http://schemas.microsoft.com/office/drawing/2014/main" id="{6925F3B8-EFFF-8F9C-81B3-F4511C60B749}"/>
                </a:ext>
              </a:extLst>
            </p:cNvPr>
            <p:cNvSpPr txBox="1"/>
            <p:nvPr/>
          </p:nvSpPr>
          <p:spPr>
            <a:xfrm>
              <a:off x="639002" y="2231638"/>
              <a:ext cx="4239050" cy="4302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โครงการจิตอาสาต้านภัยแล้ง</a:t>
              </a:r>
            </a:p>
          </p:txBody>
        </p:sp>
      </p:grpSp>
      <p:grpSp>
        <p:nvGrpSpPr>
          <p:cNvPr id="89" name="กลุ่ม 88">
            <a:extLst>
              <a:ext uri="{FF2B5EF4-FFF2-40B4-BE49-F238E27FC236}">
                <a16:creationId xmlns:a16="http://schemas.microsoft.com/office/drawing/2014/main" id="{D072DBE8-1B61-1AA6-BF58-CB6D867ED0CD}"/>
              </a:ext>
            </a:extLst>
          </p:cNvPr>
          <p:cNvGrpSpPr/>
          <p:nvPr/>
        </p:nvGrpSpPr>
        <p:grpSpPr>
          <a:xfrm>
            <a:off x="176659" y="2851921"/>
            <a:ext cx="3545244" cy="913471"/>
            <a:chOff x="211085" y="1962840"/>
            <a:chExt cx="4726405" cy="982241"/>
          </a:xfrm>
          <a:solidFill>
            <a:schemeClr val="accent2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0" name="สี่เหลี่ยมผืนผ้า: มุมมน 89">
              <a:extLst>
                <a:ext uri="{FF2B5EF4-FFF2-40B4-BE49-F238E27FC236}">
                  <a16:creationId xmlns:a16="http://schemas.microsoft.com/office/drawing/2014/main" id="{E08188E4-49DD-9FE9-161D-9FAA7809BB3B}"/>
                </a:ext>
              </a:extLst>
            </p:cNvPr>
            <p:cNvSpPr/>
            <p:nvPr/>
          </p:nvSpPr>
          <p:spPr>
            <a:xfrm>
              <a:off x="211085" y="1962840"/>
              <a:ext cx="4726405" cy="982241"/>
            </a:xfrm>
            <a:prstGeom prst="roundRect">
              <a:avLst>
                <a:gd name="adj" fmla="val 50000"/>
              </a:avLst>
            </a:prstGeom>
            <a:grp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91" name="กล่องข้อความ 90">
              <a:extLst>
                <a:ext uri="{FF2B5EF4-FFF2-40B4-BE49-F238E27FC236}">
                  <a16:creationId xmlns:a16="http://schemas.microsoft.com/office/drawing/2014/main" id="{2B4446EB-9E24-741B-07E6-2A7B066F5EF0}"/>
                </a:ext>
              </a:extLst>
            </p:cNvPr>
            <p:cNvSpPr txBox="1"/>
            <p:nvPr/>
          </p:nvSpPr>
          <p:spPr>
            <a:xfrm>
              <a:off x="639001" y="2118114"/>
              <a:ext cx="3870573" cy="76117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กิจกรรมการช่วยเหลือ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ผู้ประสบอัคคีภัย</a:t>
              </a:r>
            </a:p>
          </p:txBody>
        </p:sp>
      </p:grpSp>
      <p:grpSp>
        <p:nvGrpSpPr>
          <p:cNvPr id="92" name="กลุ่ม 91">
            <a:extLst>
              <a:ext uri="{FF2B5EF4-FFF2-40B4-BE49-F238E27FC236}">
                <a16:creationId xmlns:a16="http://schemas.microsoft.com/office/drawing/2014/main" id="{E21093E3-C402-CB17-8C15-1A381FF6D199}"/>
              </a:ext>
            </a:extLst>
          </p:cNvPr>
          <p:cNvGrpSpPr/>
          <p:nvPr/>
        </p:nvGrpSpPr>
        <p:grpSpPr>
          <a:xfrm>
            <a:off x="8260729" y="2851921"/>
            <a:ext cx="3772318" cy="913471"/>
            <a:chOff x="211085" y="1962840"/>
            <a:chExt cx="4726405" cy="982241"/>
          </a:xfrm>
          <a:solidFill>
            <a:schemeClr val="accent2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3" name="สี่เหลี่ยมผืนผ้า: มุมมน 92">
              <a:extLst>
                <a:ext uri="{FF2B5EF4-FFF2-40B4-BE49-F238E27FC236}">
                  <a16:creationId xmlns:a16="http://schemas.microsoft.com/office/drawing/2014/main" id="{3E78C51C-7BB8-2A53-120B-388ABF105266}"/>
                </a:ext>
              </a:extLst>
            </p:cNvPr>
            <p:cNvSpPr/>
            <p:nvPr/>
          </p:nvSpPr>
          <p:spPr>
            <a:xfrm>
              <a:off x="211085" y="1962840"/>
              <a:ext cx="4726405" cy="982241"/>
            </a:xfrm>
            <a:prstGeom prst="roundRect">
              <a:avLst>
                <a:gd name="adj" fmla="val 50000"/>
              </a:avLst>
            </a:prstGeom>
            <a:grp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94" name="กล่องข้อความ 93">
              <a:extLst>
                <a:ext uri="{FF2B5EF4-FFF2-40B4-BE49-F238E27FC236}">
                  <a16:creationId xmlns:a16="http://schemas.microsoft.com/office/drawing/2014/main" id="{401EC9F7-809E-06AA-AC16-79772225B56F}"/>
                </a:ext>
              </a:extLst>
            </p:cNvPr>
            <p:cNvSpPr txBox="1"/>
            <p:nvPr/>
          </p:nvSpPr>
          <p:spPr>
            <a:xfrm>
              <a:off x="639001" y="2081243"/>
              <a:ext cx="3870573" cy="76117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โครงการฟาร์มตัวอย่าง</a:t>
              </a:r>
              <a:b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ต้านภัยโควิด – 19</a:t>
              </a:r>
            </a:p>
          </p:txBody>
        </p:sp>
      </p:grpSp>
      <p:sp>
        <p:nvSpPr>
          <p:cNvPr id="96" name="สี่เหลี่ยมผืนผ้า: มุมมน 95">
            <a:extLst>
              <a:ext uri="{FF2B5EF4-FFF2-40B4-BE49-F238E27FC236}">
                <a16:creationId xmlns:a16="http://schemas.microsoft.com/office/drawing/2014/main" id="{5F19D2A4-A057-1028-E8EB-D3095A191F6F}"/>
              </a:ext>
            </a:extLst>
          </p:cNvPr>
          <p:cNvSpPr/>
          <p:nvPr/>
        </p:nvSpPr>
        <p:spPr>
          <a:xfrm>
            <a:off x="3732147" y="5709832"/>
            <a:ext cx="4462483" cy="913471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041A2303-FAC3-A1CD-A439-5065BB96411F}"/>
              </a:ext>
            </a:extLst>
          </p:cNvPr>
          <p:cNvGrpSpPr/>
          <p:nvPr/>
        </p:nvGrpSpPr>
        <p:grpSpPr>
          <a:xfrm>
            <a:off x="401109" y="4243335"/>
            <a:ext cx="3545244" cy="913470"/>
            <a:chOff x="211085" y="1962840"/>
            <a:chExt cx="4726405" cy="982241"/>
          </a:xfrm>
          <a:solidFill>
            <a:schemeClr val="accent2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สี่เหลี่ยมผืนผ้า: มุมมน 2">
              <a:extLst>
                <a:ext uri="{FF2B5EF4-FFF2-40B4-BE49-F238E27FC236}">
                  <a16:creationId xmlns:a16="http://schemas.microsoft.com/office/drawing/2014/main" id="{B6D43A69-1568-AC9F-77C6-0DB91DECB3D2}"/>
                </a:ext>
              </a:extLst>
            </p:cNvPr>
            <p:cNvSpPr/>
            <p:nvPr/>
          </p:nvSpPr>
          <p:spPr>
            <a:xfrm>
              <a:off x="211085" y="1962840"/>
              <a:ext cx="4726405" cy="982241"/>
            </a:xfrm>
            <a:prstGeom prst="roundRect">
              <a:avLst>
                <a:gd name="adj" fmla="val 50000"/>
              </a:avLst>
            </a:prstGeom>
            <a:grp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4" name="กล่องข้อความ 3">
              <a:extLst>
                <a:ext uri="{FF2B5EF4-FFF2-40B4-BE49-F238E27FC236}">
                  <a16:creationId xmlns:a16="http://schemas.microsoft.com/office/drawing/2014/main" id="{E8E0C9F7-CD10-8BE5-826A-1DDD6B329523}"/>
                </a:ext>
              </a:extLst>
            </p:cNvPr>
            <p:cNvSpPr txBox="1"/>
            <p:nvPr/>
          </p:nvSpPr>
          <p:spPr>
            <a:xfrm>
              <a:off x="394372" y="2073371"/>
              <a:ext cx="4359832" cy="761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th-TH" sz="2000" b="1" dirty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กิจกรรมการช่วยเหลือ</a:t>
              </a:r>
            </a:p>
            <a:p>
              <a:pPr algn="ctr" defTabSz="914400">
                <a:defRPr/>
              </a:pPr>
              <a:r>
                <a:rPr lang="th-TH" sz="2000" b="1" dirty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ผู้ประสบภัยหนาว</a:t>
              </a:r>
            </a:p>
          </p:txBody>
        </p:sp>
      </p:grpSp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41ABABAA-910F-6F58-60E0-550F41203C50}"/>
              </a:ext>
            </a:extLst>
          </p:cNvPr>
          <p:cNvGrpSpPr/>
          <p:nvPr/>
        </p:nvGrpSpPr>
        <p:grpSpPr>
          <a:xfrm>
            <a:off x="8040216" y="4243334"/>
            <a:ext cx="4007768" cy="913471"/>
            <a:chOff x="211085" y="1962840"/>
            <a:chExt cx="4726405" cy="982241"/>
          </a:xfrm>
          <a:solidFill>
            <a:schemeClr val="accent2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สี่เหลี่ยมผืนผ้า: มุมมน 6">
              <a:extLst>
                <a:ext uri="{FF2B5EF4-FFF2-40B4-BE49-F238E27FC236}">
                  <a16:creationId xmlns:a16="http://schemas.microsoft.com/office/drawing/2014/main" id="{7ABC1D52-9360-15C4-B5CD-CE5B51C573FA}"/>
                </a:ext>
              </a:extLst>
            </p:cNvPr>
            <p:cNvSpPr/>
            <p:nvPr/>
          </p:nvSpPr>
          <p:spPr>
            <a:xfrm>
              <a:off x="211085" y="1962840"/>
              <a:ext cx="4726405" cy="982241"/>
            </a:xfrm>
            <a:prstGeom prst="roundRect">
              <a:avLst>
                <a:gd name="adj" fmla="val 50000"/>
              </a:avLst>
            </a:prstGeom>
            <a:grpFill/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8" name="กล่องข้อความ 7">
              <a:extLst>
                <a:ext uri="{FF2B5EF4-FFF2-40B4-BE49-F238E27FC236}">
                  <a16:creationId xmlns:a16="http://schemas.microsoft.com/office/drawing/2014/main" id="{EEFC26B9-4CA1-D412-4E7B-CE1BE2BF6229}"/>
                </a:ext>
              </a:extLst>
            </p:cNvPr>
            <p:cNvSpPr txBox="1"/>
            <p:nvPr/>
          </p:nvSpPr>
          <p:spPr>
            <a:xfrm>
              <a:off x="303745" y="2093777"/>
              <a:ext cx="4580571" cy="761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การช่วยเหลือประชาชนที่ได้รับผลกระทบจากน้ำท่วมในพื้นที่ กทม.</a:t>
              </a:r>
            </a:p>
          </p:txBody>
        </p:sp>
      </p:grp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5BD6F436-6D23-DEF2-4879-A0E03D70AA05}"/>
              </a:ext>
            </a:extLst>
          </p:cNvPr>
          <p:cNvSpPr txBox="1"/>
          <p:nvPr/>
        </p:nvSpPr>
        <p:spPr>
          <a:xfrm>
            <a:off x="3941837" y="5863085"/>
            <a:ext cx="3816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การช่วยเหลือประชาชนที่ได้รับผลกระทบจากการติดเชื้อโควิด-19</a:t>
            </a:r>
          </a:p>
        </p:txBody>
      </p:sp>
      <p:sp>
        <p:nvSpPr>
          <p:cNvPr id="13" name="รูปแบบอิสระ: รูปร่าง 12">
            <a:extLst>
              <a:ext uri="{FF2B5EF4-FFF2-40B4-BE49-F238E27FC236}">
                <a16:creationId xmlns:a16="http://schemas.microsoft.com/office/drawing/2014/main" id="{BF91E019-2FB9-641B-F9DC-E7DDB0935B3E}"/>
              </a:ext>
            </a:extLst>
          </p:cNvPr>
          <p:cNvSpPr/>
          <p:nvPr/>
        </p:nvSpPr>
        <p:spPr>
          <a:xfrm flipH="1">
            <a:off x="0" y="9410"/>
            <a:ext cx="2526780" cy="1116972"/>
          </a:xfrm>
          <a:custGeom>
            <a:avLst/>
            <a:gdLst>
              <a:gd name="connsiteX0" fmla="*/ 754380 w 2560320"/>
              <a:gd name="connsiteY0" fmla="*/ 0 h 1508760"/>
              <a:gd name="connsiteX1" fmla="*/ 2461260 w 2560320"/>
              <a:gd name="connsiteY1" fmla="*/ 0 h 1508760"/>
              <a:gd name="connsiteX2" fmla="*/ 2560320 w 2560320"/>
              <a:gd name="connsiteY2" fmla="*/ 9986 h 1508760"/>
              <a:gd name="connsiteX3" fmla="*/ 2560320 w 2560320"/>
              <a:gd name="connsiteY3" fmla="*/ 1498774 h 1508760"/>
              <a:gd name="connsiteX4" fmla="*/ 2461260 w 2560320"/>
              <a:gd name="connsiteY4" fmla="*/ 1508760 h 1508760"/>
              <a:gd name="connsiteX5" fmla="*/ 754380 w 2560320"/>
              <a:gd name="connsiteY5" fmla="*/ 1508760 h 1508760"/>
              <a:gd name="connsiteX6" fmla="*/ 0 w 2560320"/>
              <a:gd name="connsiteY6" fmla="*/ 754380 h 1508760"/>
              <a:gd name="connsiteX7" fmla="*/ 754380 w 2560320"/>
              <a:gd name="connsiteY7" fmla="*/ 0 h 1508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60320" h="1508760">
                <a:moveTo>
                  <a:pt x="754380" y="0"/>
                </a:moveTo>
                <a:lnTo>
                  <a:pt x="2461260" y="0"/>
                </a:lnTo>
                <a:lnTo>
                  <a:pt x="2560320" y="9986"/>
                </a:lnTo>
                <a:lnTo>
                  <a:pt x="2560320" y="1498774"/>
                </a:lnTo>
                <a:lnTo>
                  <a:pt x="2461260" y="1508760"/>
                </a:lnTo>
                <a:lnTo>
                  <a:pt x="754380" y="1508760"/>
                </a:lnTo>
                <a:cubicBezTo>
                  <a:pt x="337747" y="1508760"/>
                  <a:pt x="0" y="1171013"/>
                  <a:pt x="0" y="754380"/>
                </a:cubicBezTo>
                <a:cubicBezTo>
                  <a:pt x="0" y="337747"/>
                  <a:pt x="337747" y="0"/>
                  <a:pt x="754380" y="0"/>
                </a:cubicBezTo>
                <a:close/>
              </a:path>
            </a:pathLst>
          </a:custGeom>
          <a:solidFill>
            <a:srgbClr val="FFFF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รูปแบบอิสระ: รูปร่าง 13">
            <a:extLst>
              <a:ext uri="{FF2B5EF4-FFF2-40B4-BE49-F238E27FC236}">
                <a16:creationId xmlns:a16="http://schemas.microsoft.com/office/drawing/2014/main" id="{6406AFC7-6CC3-9B51-CA0D-ACCC6DE36BAC}"/>
              </a:ext>
            </a:extLst>
          </p:cNvPr>
          <p:cNvSpPr/>
          <p:nvPr/>
        </p:nvSpPr>
        <p:spPr>
          <a:xfrm>
            <a:off x="9665220" y="-4103"/>
            <a:ext cx="2526780" cy="1116972"/>
          </a:xfrm>
          <a:custGeom>
            <a:avLst/>
            <a:gdLst>
              <a:gd name="connsiteX0" fmla="*/ 754380 w 2560320"/>
              <a:gd name="connsiteY0" fmla="*/ 0 h 1508760"/>
              <a:gd name="connsiteX1" fmla="*/ 2461260 w 2560320"/>
              <a:gd name="connsiteY1" fmla="*/ 0 h 1508760"/>
              <a:gd name="connsiteX2" fmla="*/ 2560320 w 2560320"/>
              <a:gd name="connsiteY2" fmla="*/ 9986 h 1508760"/>
              <a:gd name="connsiteX3" fmla="*/ 2560320 w 2560320"/>
              <a:gd name="connsiteY3" fmla="*/ 1498774 h 1508760"/>
              <a:gd name="connsiteX4" fmla="*/ 2461260 w 2560320"/>
              <a:gd name="connsiteY4" fmla="*/ 1508760 h 1508760"/>
              <a:gd name="connsiteX5" fmla="*/ 754380 w 2560320"/>
              <a:gd name="connsiteY5" fmla="*/ 1508760 h 1508760"/>
              <a:gd name="connsiteX6" fmla="*/ 0 w 2560320"/>
              <a:gd name="connsiteY6" fmla="*/ 754380 h 1508760"/>
              <a:gd name="connsiteX7" fmla="*/ 754380 w 2560320"/>
              <a:gd name="connsiteY7" fmla="*/ 0 h 1508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60320" h="1508760">
                <a:moveTo>
                  <a:pt x="754380" y="0"/>
                </a:moveTo>
                <a:lnTo>
                  <a:pt x="2461260" y="0"/>
                </a:lnTo>
                <a:lnTo>
                  <a:pt x="2560320" y="9986"/>
                </a:lnTo>
                <a:lnTo>
                  <a:pt x="2560320" y="1498774"/>
                </a:lnTo>
                <a:lnTo>
                  <a:pt x="2461260" y="1508760"/>
                </a:lnTo>
                <a:lnTo>
                  <a:pt x="754380" y="1508760"/>
                </a:lnTo>
                <a:cubicBezTo>
                  <a:pt x="337747" y="1508760"/>
                  <a:pt x="0" y="1171013"/>
                  <a:pt x="0" y="754380"/>
                </a:cubicBezTo>
                <a:cubicBezTo>
                  <a:pt x="0" y="337747"/>
                  <a:pt x="337747" y="0"/>
                  <a:pt x="754380" y="0"/>
                </a:cubicBezTo>
                <a:close/>
              </a:path>
            </a:pathLst>
          </a:custGeom>
          <a:solidFill>
            <a:srgbClr val="8ADB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10144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49C6C62B-B488-82B7-AD3B-B4E0440D9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97"/>
            <a:ext cx="12192528" cy="685829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6843D1E-2B6D-44E1-9BD2-EA2B1F135619}"/>
              </a:ext>
            </a:extLst>
          </p:cNvPr>
          <p:cNvSpPr txBox="1">
            <a:spLocks/>
          </p:cNvSpPr>
          <p:nvPr/>
        </p:nvSpPr>
        <p:spPr>
          <a:xfrm>
            <a:off x="963706" y="516238"/>
            <a:ext cx="10515600" cy="715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18"/>
            <a:r>
              <a:rPr lang="th-TH" sz="2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prstClr val="black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1F85D05C-CCB8-3A32-D754-AA1D141D92DC}"/>
              </a:ext>
            </a:extLst>
          </p:cNvPr>
          <p:cNvSpPr txBox="1"/>
          <p:nvPr/>
        </p:nvSpPr>
        <p:spPr>
          <a:xfrm>
            <a:off x="1542975" y="311988"/>
            <a:ext cx="9145016" cy="75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418">
              <a:lnSpc>
                <a:spcPct val="107000"/>
              </a:lnSpc>
              <a:spcAft>
                <a:spcPts val="800"/>
              </a:spcAft>
              <a:defRPr/>
            </a:pPr>
            <a:r>
              <a:rPr lang="th-TH" sz="4000" b="1" dirty="0">
                <a:solidFill>
                  <a:srgbClr val="FFFF00"/>
                </a:solidFill>
                <a:effectLst>
                  <a:glow rad="889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ประเภทงานของ จิตอาสาเฉพาะกิจ</a:t>
            </a:r>
          </a:p>
        </p:txBody>
      </p:sp>
      <p:sp>
        <p:nvSpPr>
          <p:cNvPr id="11" name="รูปแบบอิสระ: รูปร่าง 10">
            <a:extLst>
              <a:ext uri="{FF2B5EF4-FFF2-40B4-BE49-F238E27FC236}">
                <a16:creationId xmlns:a16="http://schemas.microsoft.com/office/drawing/2014/main" id="{B5945F2F-8CB6-FC6E-13F7-C78DBA5156AB}"/>
              </a:ext>
            </a:extLst>
          </p:cNvPr>
          <p:cNvSpPr/>
          <p:nvPr/>
        </p:nvSpPr>
        <p:spPr>
          <a:xfrm flipH="1">
            <a:off x="0" y="0"/>
            <a:ext cx="2526780" cy="1116972"/>
          </a:xfrm>
          <a:custGeom>
            <a:avLst/>
            <a:gdLst>
              <a:gd name="connsiteX0" fmla="*/ 754380 w 2560320"/>
              <a:gd name="connsiteY0" fmla="*/ 0 h 1508760"/>
              <a:gd name="connsiteX1" fmla="*/ 2461260 w 2560320"/>
              <a:gd name="connsiteY1" fmla="*/ 0 h 1508760"/>
              <a:gd name="connsiteX2" fmla="*/ 2560320 w 2560320"/>
              <a:gd name="connsiteY2" fmla="*/ 9986 h 1508760"/>
              <a:gd name="connsiteX3" fmla="*/ 2560320 w 2560320"/>
              <a:gd name="connsiteY3" fmla="*/ 1498774 h 1508760"/>
              <a:gd name="connsiteX4" fmla="*/ 2461260 w 2560320"/>
              <a:gd name="connsiteY4" fmla="*/ 1508760 h 1508760"/>
              <a:gd name="connsiteX5" fmla="*/ 754380 w 2560320"/>
              <a:gd name="connsiteY5" fmla="*/ 1508760 h 1508760"/>
              <a:gd name="connsiteX6" fmla="*/ 0 w 2560320"/>
              <a:gd name="connsiteY6" fmla="*/ 754380 h 1508760"/>
              <a:gd name="connsiteX7" fmla="*/ 754380 w 2560320"/>
              <a:gd name="connsiteY7" fmla="*/ 0 h 1508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60320" h="1508760">
                <a:moveTo>
                  <a:pt x="754380" y="0"/>
                </a:moveTo>
                <a:lnTo>
                  <a:pt x="2461260" y="0"/>
                </a:lnTo>
                <a:lnTo>
                  <a:pt x="2560320" y="9986"/>
                </a:lnTo>
                <a:lnTo>
                  <a:pt x="2560320" y="1498774"/>
                </a:lnTo>
                <a:lnTo>
                  <a:pt x="2461260" y="1508760"/>
                </a:lnTo>
                <a:lnTo>
                  <a:pt x="754380" y="1508760"/>
                </a:lnTo>
                <a:cubicBezTo>
                  <a:pt x="337747" y="1508760"/>
                  <a:pt x="0" y="1171013"/>
                  <a:pt x="0" y="754380"/>
                </a:cubicBezTo>
                <a:cubicBezTo>
                  <a:pt x="0" y="337747"/>
                  <a:pt x="337747" y="0"/>
                  <a:pt x="754380" y="0"/>
                </a:cubicBezTo>
                <a:close/>
              </a:path>
            </a:pathLst>
          </a:custGeom>
          <a:solidFill>
            <a:srgbClr val="FFFF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รูปแบบอิสระ: รูปร่าง 11">
            <a:extLst>
              <a:ext uri="{FF2B5EF4-FFF2-40B4-BE49-F238E27FC236}">
                <a16:creationId xmlns:a16="http://schemas.microsoft.com/office/drawing/2014/main" id="{F2E481BB-F9A3-86C0-4EC4-F5E25B169C8E}"/>
              </a:ext>
            </a:extLst>
          </p:cNvPr>
          <p:cNvSpPr/>
          <p:nvPr/>
        </p:nvSpPr>
        <p:spPr>
          <a:xfrm>
            <a:off x="9665220" y="0"/>
            <a:ext cx="2526780" cy="1116972"/>
          </a:xfrm>
          <a:custGeom>
            <a:avLst/>
            <a:gdLst>
              <a:gd name="connsiteX0" fmla="*/ 754380 w 2560320"/>
              <a:gd name="connsiteY0" fmla="*/ 0 h 1508760"/>
              <a:gd name="connsiteX1" fmla="*/ 2461260 w 2560320"/>
              <a:gd name="connsiteY1" fmla="*/ 0 h 1508760"/>
              <a:gd name="connsiteX2" fmla="*/ 2560320 w 2560320"/>
              <a:gd name="connsiteY2" fmla="*/ 9986 h 1508760"/>
              <a:gd name="connsiteX3" fmla="*/ 2560320 w 2560320"/>
              <a:gd name="connsiteY3" fmla="*/ 1498774 h 1508760"/>
              <a:gd name="connsiteX4" fmla="*/ 2461260 w 2560320"/>
              <a:gd name="connsiteY4" fmla="*/ 1508760 h 1508760"/>
              <a:gd name="connsiteX5" fmla="*/ 754380 w 2560320"/>
              <a:gd name="connsiteY5" fmla="*/ 1508760 h 1508760"/>
              <a:gd name="connsiteX6" fmla="*/ 0 w 2560320"/>
              <a:gd name="connsiteY6" fmla="*/ 754380 h 1508760"/>
              <a:gd name="connsiteX7" fmla="*/ 754380 w 2560320"/>
              <a:gd name="connsiteY7" fmla="*/ 0 h 1508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60320" h="1508760">
                <a:moveTo>
                  <a:pt x="754380" y="0"/>
                </a:moveTo>
                <a:lnTo>
                  <a:pt x="2461260" y="0"/>
                </a:lnTo>
                <a:lnTo>
                  <a:pt x="2560320" y="9986"/>
                </a:lnTo>
                <a:lnTo>
                  <a:pt x="2560320" y="1498774"/>
                </a:lnTo>
                <a:lnTo>
                  <a:pt x="2461260" y="1508760"/>
                </a:lnTo>
                <a:lnTo>
                  <a:pt x="754380" y="1508760"/>
                </a:lnTo>
                <a:cubicBezTo>
                  <a:pt x="337747" y="1508760"/>
                  <a:pt x="0" y="1171013"/>
                  <a:pt x="0" y="754380"/>
                </a:cubicBezTo>
                <a:cubicBezTo>
                  <a:pt x="0" y="337747"/>
                  <a:pt x="337747" y="0"/>
                  <a:pt x="754380" y="0"/>
                </a:cubicBezTo>
                <a:close/>
              </a:path>
            </a:pathLst>
          </a:custGeom>
          <a:solidFill>
            <a:srgbClr val="8ADB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66" name="กลุ่ม 65">
            <a:extLst>
              <a:ext uri="{FF2B5EF4-FFF2-40B4-BE49-F238E27FC236}">
                <a16:creationId xmlns:a16="http://schemas.microsoft.com/office/drawing/2014/main" id="{AE7EF7C6-DE5C-8BE0-62EF-D418EDBB1934}"/>
              </a:ext>
            </a:extLst>
          </p:cNvPr>
          <p:cNvGrpSpPr/>
          <p:nvPr/>
        </p:nvGrpSpPr>
        <p:grpSpPr>
          <a:xfrm>
            <a:off x="7272528" y="1363540"/>
            <a:ext cx="4131650" cy="4012756"/>
            <a:chOff x="75744" y="2141068"/>
            <a:chExt cx="3773348" cy="4012756"/>
          </a:xfrm>
        </p:grpSpPr>
        <p:sp>
          <p:nvSpPr>
            <p:cNvPr id="47" name="วงรี 46">
              <a:extLst>
                <a:ext uri="{FF2B5EF4-FFF2-40B4-BE49-F238E27FC236}">
                  <a16:creationId xmlns:a16="http://schemas.microsoft.com/office/drawing/2014/main" id="{FF5BE27B-7168-D6ED-121B-8BADA42DCA74}"/>
                </a:ext>
              </a:extLst>
            </p:cNvPr>
            <p:cNvSpPr/>
            <p:nvPr/>
          </p:nvSpPr>
          <p:spPr>
            <a:xfrm>
              <a:off x="839416" y="2141068"/>
              <a:ext cx="2665445" cy="240412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grpSp>
          <p:nvGrpSpPr>
            <p:cNvPr id="30" name="กลุ่ม 29">
              <a:extLst>
                <a:ext uri="{FF2B5EF4-FFF2-40B4-BE49-F238E27FC236}">
                  <a16:creationId xmlns:a16="http://schemas.microsoft.com/office/drawing/2014/main" id="{B936087C-BA29-2E6F-1534-B13277ACECD5}"/>
                </a:ext>
              </a:extLst>
            </p:cNvPr>
            <p:cNvGrpSpPr/>
            <p:nvPr/>
          </p:nvGrpSpPr>
          <p:grpSpPr>
            <a:xfrm>
              <a:off x="75744" y="2166351"/>
              <a:ext cx="3773348" cy="3987473"/>
              <a:chOff x="2026898" y="1634764"/>
              <a:chExt cx="3773348" cy="3987473"/>
            </a:xfrm>
          </p:grpSpPr>
          <p:grpSp>
            <p:nvGrpSpPr>
              <p:cNvPr id="22" name="กลุ่ม 21">
                <a:extLst>
                  <a:ext uri="{FF2B5EF4-FFF2-40B4-BE49-F238E27FC236}">
                    <a16:creationId xmlns:a16="http://schemas.microsoft.com/office/drawing/2014/main" id="{87EBE2DC-A713-EB30-E2C4-072D3793F681}"/>
                  </a:ext>
                </a:extLst>
              </p:cNvPr>
              <p:cNvGrpSpPr/>
              <p:nvPr/>
            </p:nvGrpSpPr>
            <p:grpSpPr>
              <a:xfrm>
                <a:off x="2026898" y="1634764"/>
                <a:ext cx="3773348" cy="3987473"/>
                <a:chOff x="1820234" y="1229649"/>
                <a:chExt cx="1972070" cy="2231875"/>
              </a:xfrm>
            </p:grpSpPr>
            <p:sp>
              <p:nvSpPr>
                <p:cNvPr id="23" name="วงรี 22">
                  <a:extLst>
                    <a:ext uri="{FF2B5EF4-FFF2-40B4-BE49-F238E27FC236}">
                      <a16:creationId xmlns:a16="http://schemas.microsoft.com/office/drawing/2014/main" id="{0C358F03-301E-2CE0-E3D3-439E8C56005A}"/>
                    </a:ext>
                  </a:extLst>
                </p:cNvPr>
                <p:cNvSpPr/>
                <p:nvPr/>
              </p:nvSpPr>
              <p:spPr>
                <a:xfrm>
                  <a:off x="2133390" y="1229649"/>
                  <a:ext cx="1393045" cy="1345643"/>
                </a:xfrm>
                <a:prstGeom prst="ellipse">
                  <a:avLst/>
                </a:prstGeom>
                <a:solidFill>
                  <a:srgbClr val="00CCFF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grpSp>
              <p:nvGrpSpPr>
                <p:cNvPr id="24" name="กลุ่ม 23">
                  <a:extLst>
                    <a:ext uri="{FF2B5EF4-FFF2-40B4-BE49-F238E27FC236}">
                      <a16:creationId xmlns:a16="http://schemas.microsoft.com/office/drawing/2014/main" id="{C56D0914-F49D-B373-78E8-DC67F5CCE3E4}"/>
                    </a:ext>
                  </a:extLst>
                </p:cNvPr>
                <p:cNvGrpSpPr/>
                <p:nvPr/>
              </p:nvGrpSpPr>
              <p:grpSpPr>
                <a:xfrm>
                  <a:off x="1820234" y="2689718"/>
                  <a:ext cx="1972070" cy="771806"/>
                  <a:chOff x="568445" y="2259152"/>
                  <a:chExt cx="3406347" cy="1448916"/>
                </a:xfr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26" name="สี่เหลี่ยมผืนผ้า: มุมมน 25">
                    <a:extLst>
                      <a:ext uri="{FF2B5EF4-FFF2-40B4-BE49-F238E27FC236}">
                        <a16:creationId xmlns:a16="http://schemas.microsoft.com/office/drawing/2014/main" id="{122037A7-C049-D537-B6B5-BA2ACA7D94E5}"/>
                      </a:ext>
                    </a:extLst>
                  </p:cNvPr>
                  <p:cNvSpPr/>
                  <p:nvPr/>
                </p:nvSpPr>
                <p:spPr>
                  <a:xfrm>
                    <a:off x="568445" y="2259152"/>
                    <a:ext cx="3406347" cy="1448916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002060"/>
                  </a:solidFill>
                  <a:ln w="571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H SarabunPSK" panose="020B0500040200020003" pitchFamily="34" charset="-34"/>
                      <a:cs typeface="TH SarabunPSK" panose="020B0500040200020003" pitchFamily="34" charset="-34"/>
                    </a:endParaRPr>
                  </a:p>
                </p:txBody>
              </p:sp>
              <p:sp>
                <p:nvSpPr>
                  <p:cNvPr id="27" name="กล่องข้อความ 26">
                    <a:extLst>
                      <a:ext uri="{FF2B5EF4-FFF2-40B4-BE49-F238E27FC236}">
                        <a16:creationId xmlns:a16="http://schemas.microsoft.com/office/drawing/2014/main" id="{3386CE83-69DC-C0DD-F852-453A77908DD1}"/>
                      </a:ext>
                    </a:extLst>
                  </p:cNvPr>
                  <p:cNvSpPr txBox="1"/>
                  <p:nvPr/>
                </p:nvSpPr>
                <p:spPr>
                  <a:xfrm>
                    <a:off x="605092" y="2619190"/>
                    <a:ext cx="3269978" cy="74382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th-TH" sz="4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t>จิตอาสาเฉพาะกิจ</a:t>
                    </a:r>
                  </a:p>
                </p:txBody>
              </p:sp>
            </p:grpSp>
          </p:grpSp>
          <p:pic>
            <p:nvPicPr>
              <p:cNvPr id="28" name="รูปภาพ 27">
                <a:extLst>
                  <a:ext uri="{FF2B5EF4-FFF2-40B4-BE49-F238E27FC236}">
                    <a16:creationId xmlns:a16="http://schemas.microsoft.com/office/drawing/2014/main" id="{F17E7494-D797-234D-507D-68EAA557F0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80416" y="2037483"/>
                <a:ext cx="878395" cy="1782575"/>
              </a:xfrm>
              <a:prstGeom prst="rect">
                <a:avLst/>
              </a:prstGeom>
            </p:spPr>
          </p:pic>
          <p:pic>
            <p:nvPicPr>
              <p:cNvPr id="29" name="รูปภาพ 28">
                <a:extLst>
                  <a:ext uri="{FF2B5EF4-FFF2-40B4-BE49-F238E27FC236}">
                    <a16:creationId xmlns:a16="http://schemas.microsoft.com/office/drawing/2014/main" id="{E65048CF-1580-67A3-6351-343F5F15DD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94928" y="1982012"/>
                <a:ext cx="916762" cy="1826195"/>
              </a:xfrm>
              <a:prstGeom prst="rect">
                <a:avLst/>
              </a:prstGeom>
            </p:spPr>
          </p:pic>
        </p:grpSp>
      </p:grpSp>
      <p:grpSp>
        <p:nvGrpSpPr>
          <p:cNvPr id="20" name="กลุ่ม 19">
            <a:extLst>
              <a:ext uri="{FF2B5EF4-FFF2-40B4-BE49-F238E27FC236}">
                <a16:creationId xmlns:a16="http://schemas.microsoft.com/office/drawing/2014/main" id="{0EA3E056-C470-A0CB-6F8D-CC7976F44260}"/>
              </a:ext>
            </a:extLst>
          </p:cNvPr>
          <p:cNvGrpSpPr/>
          <p:nvPr/>
        </p:nvGrpSpPr>
        <p:grpSpPr>
          <a:xfrm>
            <a:off x="695400" y="1897403"/>
            <a:ext cx="5112568" cy="1008112"/>
            <a:chOff x="-105579" y="1962840"/>
            <a:chExt cx="5443404" cy="982241"/>
          </a:xfrm>
          <a:solidFill>
            <a:srgbClr val="00B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5" name="สี่เหลี่ยมผืนผ้า: มุมมน 24">
              <a:extLst>
                <a:ext uri="{FF2B5EF4-FFF2-40B4-BE49-F238E27FC236}">
                  <a16:creationId xmlns:a16="http://schemas.microsoft.com/office/drawing/2014/main" id="{B6B5B8CD-4F4D-E117-FEE9-AE31A9DD6DC6}"/>
                </a:ext>
              </a:extLst>
            </p:cNvPr>
            <p:cNvSpPr/>
            <p:nvPr/>
          </p:nvSpPr>
          <p:spPr>
            <a:xfrm>
              <a:off x="-105579" y="1962840"/>
              <a:ext cx="5443404" cy="982241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75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31" name="กล่องข้อความ 30">
              <a:extLst>
                <a:ext uri="{FF2B5EF4-FFF2-40B4-BE49-F238E27FC236}">
                  <a16:creationId xmlns:a16="http://schemas.microsoft.com/office/drawing/2014/main" id="{685E3F5D-2F18-E56A-BF7C-E3B45354FCCC}"/>
                </a:ext>
              </a:extLst>
            </p:cNvPr>
            <p:cNvSpPr txBox="1"/>
            <p:nvPr/>
          </p:nvSpPr>
          <p:spPr>
            <a:xfrm>
              <a:off x="382729" y="2055072"/>
              <a:ext cx="4383116" cy="809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914400">
                <a:defRPr/>
              </a:pPr>
              <a:r>
                <a:rPr lang="th-TH" sz="2400" b="1" dirty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จิตอาสาช่วยอำนวยสะดวกให้กับประชาชนที่มาเฝ้าฯรับเสด็จฯ</a:t>
              </a:r>
            </a:p>
          </p:txBody>
        </p:sp>
      </p:grp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8554F168-84AD-767D-B545-BCF940EFB252}"/>
              </a:ext>
            </a:extLst>
          </p:cNvPr>
          <p:cNvGrpSpPr/>
          <p:nvPr/>
        </p:nvGrpSpPr>
        <p:grpSpPr>
          <a:xfrm>
            <a:off x="551384" y="5065996"/>
            <a:ext cx="5760640" cy="914644"/>
            <a:chOff x="10760560" y="-578256"/>
            <a:chExt cx="4726405" cy="979074"/>
          </a:xfrm>
          <a:solidFill>
            <a:srgbClr val="00B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สี่เหลี่ยมผืนผ้า: มุมมน 2">
              <a:extLst>
                <a:ext uri="{FF2B5EF4-FFF2-40B4-BE49-F238E27FC236}">
                  <a16:creationId xmlns:a16="http://schemas.microsoft.com/office/drawing/2014/main" id="{1042BF5B-D193-5507-3F44-E1D7E9D417F6}"/>
                </a:ext>
              </a:extLst>
            </p:cNvPr>
            <p:cNvSpPr/>
            <p:nvPr/>
          </p:nvSpPr>
          <p:spPr>
            <a:xfrm>
              <a:off x="10760560" y="-578256"/>
              <a:ext cx="4726405" cy="979074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75000"/>
              </a:schemeClr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4" name="กล่องข้อความ 3">
              <a:extLst>
                <a:ext uri="{FF2B5EF4-FFF2-40B4-BE49-F238E27FC236}">
                  <a16:creationId xmlns:a16="http://schemas.microsoft.com/office/drawing/2014/main" id="{17F4C0A5-78B5-D217-6A1C-FF123E171AC8}"/>
                </a:ext>
              </a:extLst>
            </p:cNvPr>
            <p:cNvSpPr txBox="1"/>
            <p:nvPr/>
          </p:nvSpPr>
          <p:spPr>
            <a:xfrm>
              <a:off x="11077179" y="-304131"/>
              <a:ext cx="4137033" cy="4964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400" b="1" dirty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จิตอาสามอบสิ่งของพระราชทาน</a:t>
              </a:r>
              <a:endPara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FF0120AF-7C23-718C-8526-93F0824EBD1F}"/>
              </a:ext>
            </a:extLst>
          </p:cNvPr>
          <p:cNvGrpSpPr/>
          <p:nvPr/>
        </p:nvGrpSpPr>
        <p:grpSpPr>
          <a:xfrm>
            <a:off x="559700" y="3428999"/>
            <a:ext cx="5519764" cy="1113511"/>
            <a:chOff x="-572420" y="3130187"/>
            <a:chExt cx="4726405" cy="982241"/>
          </a:xfrm>
          <a:solidFill>
            <a:srgbClr val="00B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สี่เหลี่ยมผืนผ้า: มุมมน 6">
              <a:extLst>
                <a:ext uri="{FF2B5EF4-FFF2-40B4-BE49-F238E27FC236}">
                  <a16:creationId xmlns:a16="http://schemas.microsoft.com/office/drawing/2014/main" id="{32F5E9B6-7800-DC0C-BE0E-24024D1076F7}"/>
                </a:ext>
              </a:extLst>
            </p:cNvPr>
            <p:cNvSpPr/>
            <p:nvPr/>
          </p:nvSpPr>
          <p:spPr>
            <a:xfrm>
              <a:off x="-572420" y="3130187"/>
              <a:ext cx="4726405" cy="982241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75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8" name="กล่องข้อความ 7">
              <a:extLst>
                <a:ext uri="{FF2B5EF4-FFF2-40B4-BE49-F238E27FC236}">
                  <a16:creationId xmlns:a16="http://schemas.microsoft.com/office/drawing/2014/main" id="{1868A5AA-BAAF-DBE0-26F6-BC88B1E6495F}"/>
                </a:ext>
              </a:extLst>
            </p:cNvPr>
            <p:cNvSpPr txBox="1"/>
            <p:nvPr/>
          </p:nvSpPr>
          <p:spPr>
            <a:xfrm>
              <a:off x="-144505" y="3305341"/>
              <a:ext cx="3870573" cy="733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400" b="1" dirty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จิตอาสาแนะนำการปฏิบัติให้กับประชาชนที่รอเฝ้าฯรับเสด็จฯ</a:t>
              </a:r>
              <a:endPara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4505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ตัวแทนเนื้อหา 3">
            <a:extLst>
              <a:ext uri="{FF2B5EF4-FFF2-40B4-BE49-F238E27FC236}">
                <a16:creationId xmlns:a16="http://schemas.microsoft.com/office/drawing/2014/main" id="{99CDE95B-45B3-C914-5D73-655D791EAD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DFD69F"/>
              </a:clrFrom>
              <a:clrTo>
                <a:srgbClr val="DFD69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" t="2399" r="11143" b="3377"/>
          <a:stretch>
            <a:fillRect/>
          </a:stretch>
        </p:blipFill>
        <p:spPr>
          <a:xfrm>
            <a:off x="0" y="5353050"/>
            <a:ext cx="6124575" cy="1504950"/>
          </a:xfrm>
          <a:prstGeom prst="rect">
            <a:avLst/>
          </a:prstGeom>
        </p:spPr>
      </p:pic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555B6CD9-4E3E-4228-A137-295FDF52F57E}"/>
              </a:ext>
            </a:extLst>
          </p:cNvPr>
          <p:cNvSpPr/>
          <p:nvPr/>
        </p:nvSpPr>
        <p:spPr>
          <a:xfrm>
            <a:off x="1042987" y="2660259"/>
            <a:ext cx="1010602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60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เปิดรับสมัครจิตอาสาพระราชทาน </a:t>
            </a:r>
            <a:br>
              <a:rPr lang="th-TH" sz="60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60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ระหว่างวันที่ </a:t>
            </a:r>
            <a:r>
              <a:rPr lang="en-US" sz="60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1-10 </a:t>
            </a:r>
            <a:r>
              <a:rPr lang="th-TH" sz="60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ของทุกเดือน</a:t>
            </a:r>
          </a:p>
          <a:p>
            <a:pPr algn="ctr"/>
            <a:r>
              <a:rPr lang="th-TH" sz="48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(วันและเวลาราชการ) ณ ที่ว่าการอำเภอทั่วประเทศ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2533001" y="294090"/>
            <a:ext cx="7183147" cy="86409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th-TH" sz="6000" b="1" dirty="0">
                <a:solidFill>
                  <a:srgbClr val="0000FF"/>
                </a:solidFill>
                <a:effectLst>
                  <a:glow rad="152400">
                    <a:schemeClr val="bg1">
                      <a:alpha val="99000"/>
                    </a:schemeClr>
                  </a:glow>
                </a:effectLst>
                <a:latin typeface="TH SarabunIT๙" pitchFamily="34" charset="-34"/>
                <a:cs typeface="TH SarabunIT๙" pitchFamily="34" charset="-34"/>
              </a:rPr>
              <a:t>ประชาสัมพันธ์การรับสมัคร</a:t>
            </a:r>
            <a:br>
              <a:rPr lang="th-TH" sz="6000" b="1" dirty="0">
                <a:solidFill>
                  <a:srgbClr val="0000FF"/>
                </a:solidFill>
                <a:effectLst>
                  <a:glow rad="152400">
                    <a:schemeClr val="bg1">
                      <a:alpha val="99000"/>
                    </a:schemeClr>
                  </a:glow>
                </a:effectLst>
                <a:latin typeface="TH SarabunIT๙" pitchFamily="34" charset="-34"/>
                <a:cs typeface="TH SarabunIT๙" pitchFamily="34" charset="-34"/>
              </a:rPr>
            </a:br>
            <a:r>
              <a:rPr lang="th-TH" sz="8800" b="1" dirty="0">
                <a:solidFill>
                  <a:srgbClr val="0000FF"/>
                </a:solidFill>
                <a:effectLst>
                  <a:glow rad="152400">
                    <a:schemeClr val="bg1">
                      <a:alpha val="99000"/>
                    </a:schemeClr>
                  </a:glow>
                </a:effectLst>
                <a:latin typeface="TH SarabunIT๙" pitchFamily="34" charset="-34"/>
                <a:cs typeface="TH SarabunIT๙" pitchFamily="34" charset="-34"/>
              </a:rPr>
              <a:t>จิตอาสาพระราชทาน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611A7996-0BBD-4D72-031F-C668A59107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DFD69F"/>
              </a:clrFrom>
              <a:clrTo>
                <a:srgbClr val="DFD69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2" t="2400" r="11392" b="3376"/>
          <a:stretch>
            <a:fillRect/>
          </a:stretch>
        </p:blipFill>
        <p:spPr>
          <a:xfrm>
            <a:off x="6124575" y="5383321"/>
            <a:ext cx="6048375" cy="15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12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เหลื่อมซ้อน</Template>
  <TotalTime>27757</TotalTime>
  <Words>492</Words>
  <Application>Microsoft Office PowerPoint</Application>
  <PresentationFormat>แบบจอกว้าง</PresentationFormat>
  <Paragraphs>73</Paragraphs>
  <Slides>21</Slides>
  <Notes>8</Notes>
  <HiddenSlides>6</HiddenSlides>
  <MMClips>6</MMClips>
  <ScaleCrop>false</ScaleCrop>
  <HeadingPairs>
    <vt:vector size="6" baseType="variant">
      <vt:variant>
        <vt:lpstr>ฟอนต์ที่ถูกใช้</vt:lpstr>
      </vt:variant>
      <vt:variant>
        <vt:i4>8</vt:i4>
      </vt:variant>
      <vt:variant>
        <vt:lpstr>ธีม</vt:lpstr>
      </vt:variant>
      <vt:variant>
        <vt:i4>2</vt:i4>
      </vt:variant>
      <vt:variant>
        <vt:lpstr>ชื่อเรื่องสไลด์</vt:lpstr>
      </vt:variant>
      <vt:variant>
        <vt:i4>21</vt:i4>
      </vt:variant>
    </vt:vector>
  </HeadingPairs>
  <TitlesOfParts>
    <vt:vector size="31" baseType="lpstr">
      <vt:lpstr>Angsana New</vt:lpstr>
      <vt:lpstr>Arial</vt:lpstr>
      <vt:lpstr>Calibri</vt:lpstr>
      <vt:lpstr>Calibri Light</vt:lpstr>
      <vt:lpstr>TH NiramitIT๙</vt:lpstr>
      <vt:lpstr>TH Sarabun New</vt:lpstr>
      <vt:lpstr>TH SarabunIT๙</vt:lpstr>
      <vt:lpstr>TH SarabunPSK</vt:lpstr>
      <vt:lpstr>ธีมของ Office</vt:lpstr>
      <vt:lpstr>2_ธีมของ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ASUS</dc:creator>
  <cp:lastModifiedBy>ดร.โชติกา  รติชลิยกุล</cp:lastModifiedBy>
  <cp:revision>1553</cp:revision>
  <dcterms:created xsi:type="dcterms:W3CDTF">2019-05-15T13:19:28Z</dcterms:created>
  <dcterms:modified xsi:type="dcterms:W3CDTF">2026-05-14T08:44:43Z</dcterms:modified>
</cp:coreProperties>
</file>